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3"/>
  </p:notesMasterIdLst>
  <p:sldIdLst>
    <p:sldId id="256" r:id="rId2"/>
    <p:sldId id="258" r:id="rId3"/>
    <p:sldId id="257" r:id="rId4"/>
    <p:sldId id="328" r:id="rId5"/>
    <p:sldId id="337" r:id="rId6"/>
    <p:sldId id="264" r:id="rId7"/>
    <p:sldId id="267" r:id="rId8"/>
    <p:sldId id="271" r:id="rId9"/>
    <p:sldId id="329" r:id="rId10"/>
    <p:sldId id="330" r:id="rId11"/>
    <p:sldId id="331" r:id="rId12"/>
    <p:sldId id="293" r:id="rId13"/>
    <p:sldId id="342" r:id="rId14"/>
    <p:sldId id="307" r:id="rId15"/>
    <p:sldId id="332" r:id="rId16"/>
    <p:sldId id="275" r:id="rId17"/>
    <p:sldId id="336" r:id="rId18"/>
    <p:sldId id="322" r:id="rId19"/>
    <p:sldId id="311" r:id="rId20"/>
    <p:sldId id="317" r:id="rId21"/>
    <p:sldId id="319" r:id="rId22"/>
    <p:sldId id="320" r:id="rId23"/>
    <p:sldId id="321" r:id="rId24"/>
    <p:sldId id="280" r:id="rId25"/>
    <p:sldId id="282" r:id="rId26"/>
    <p:sldId id="333" r:id="rId27"/>
    <p:sldId id="341" r:id="rId28"/>
    <p:sldId id="327" r:id="rId29"/>
    <p:sldId id="285" r:id="rId30"/>
    <p:sldId id="286" r:id="rId31"/>
    <p:sldId id="343" r:id="rId32"/>
    <p:sldId id="345" r:id="rId33"/>
    <p:sldId id="346" r:id="rId34"/>
    <p:sldId id="347" r:id="rId35"/>
    <p:sldId id="302" r:id="rId36"/>
    <p:sldId id="340" r:id="rId37"/>
    <p:sldId id="339" r:id="rId38"/>
    <p:sldId id="304" r:id="rId39"/>
    <p:sldId id="325" r:id="rId40"/>
    <p:sldId id="348" r:id="rId41"/>
    <p:sldId id="349" r:id="rId42"/>
  </p:sldIdLst>
  <p:sldSz cx="9144000" cy="6858000" type="screen4x3"/>
  <p:notesSz cx="6858000" cy="9144000"/>
  <p:embeddedFontLst>
    <p:embeddedFont>
      <p:font typeface="Aharoni" panose="02010803020104030203" pitchFamily="2" charset="-79"/>
      <p:bold r:id="rId44"/>
    </p:embeddedFont>
    <p:embeddedFont>
      <p:font typeface="verdana" panose="020B0604030504040204" pitchFamily="34" charset="0"/>
      <p:regular r:id="rId45"/>
      <p:bold r:id="rId46"/>
      <p:italic r:id="rId47"/>
      <p:boldItalic r:id="rId48"/>
    </p:embeddedFont>
    <p:embeddedFont>
      <p:font typeface="Cambria Math" panose="02040503050406030204" pitchFamily="18" charset="0"/>
      <p:regular r:id="rId49"/>
    </p:embeddedFont>
    <p:embeddedFont>
      <p:font typeface="Sveningsson" panose="00000400000000000000" pitchFamily="2" charset="0"/>
      <p:regular r:id="rId50"/>
    </p:embeddedFont>
    <p:embeddedFont>
      <p:font typeface="Consolas" panose="020B0609020204030204" pitchFamily="49" charset="0"/>
      <p:regular r:id="rId51"/>
      <p:bold r:id="rId52"/>
      <p:italic r:id="rId53"/>
      <p:boldItalic r:id="rId54"/>
    </p:embeddedFont>
    <p:embeddedFont>
      <p:font typeface="Calibri" panose="020F0502020204030204" pitchFamily="3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 initials="i" lastIdx="1" clrIdx="0">
    <p:extLst>
      <p:ext uri="{19B8F6BF-5375-455C-9EA6-DF929625EA0E}">
        <p15:presenceInfo xmlns:p15="http://schemas.microsoft.com/office/powerpoint/2012/main" userI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A0AD8"/>
    <a:srgbClr val="FF0000"/>
    <a:srgbClr val="004274"/>
    <a:srgbClr val="8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3" autoAdjust="0"/>
    <p:restoredTop sz="94987" autoAdjust="0"/>
  </p:normalViewPr>
  <p:slideViewPr>
    <p:cSldViewPr>
      <p:cViewPr varScale="1">
        <p:scale>
          <a:sx n="80" d="100"/>
          <a:sy n="80" d="100"/>
        </p:scale>
        <p:origin x="276" y="40"/>
      </p:cViewPr>
      <p:guideLst>
        <p:guide orient="horz" pos="2160"/>
        <p:guide pos="2880"/>
      </p:guideLst>
    </p:cSldViewPr>
  </p:slideViewPr>
  <p:notesTextViewPr>
    <p:cViewPr>
      <p:scale>
        <a:sx n="150" d="100"/>
        <a:sy n="150" d="100"/>
      </p:scale>
      <p:origin x="0" y="0"/>
    </p:cViewPr>
  </p:notesTextViewPr>
  <p:sorterViewPr>
    <p:cViewPr>
      <p:scale>
        <a:sx n="120" d="100"/>
        <a:sy n="120"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K:\Dropbox\_Pubs&amp;Confs\16\Speed%20Up%20Memory%20Analysis%20Applying%20GPU%20Facilities\Chart%20in%20Microsoft%20PowerPoin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spPr>
            <a:ln w="3175">
              <a:solidFill>
                <a:schemeClr val="tx1"/>
              </a:solidFill>
              <a:prstDash val="dash"/>
            </a:ln>
          </c:spPr>
          <c:invertIfNegative val="0"/>
          <c:dPt>
            <c:idx val="0"/>
            <c:invertIfNegative val="0"/>
            <c:bubble3D val="0"/>
            <c:spPr>
              <a:noFill/>
              <a:ln w="3175">
                <a:solidFill>
                  <a:schemeClr val="tx1"/>
                </a:solidFill>
                <a:prstDash val="dash"/>
              </a:ln>
            </c:spPr>
            <c:extLst>
              <c:ext xmlns:c16="http://schemas.microsoft.com/office/drawing/2014/chart" uri="{C3380CC4-5D6E-409C-BE32-E72D297353CC}">
                <c16:uniqueId val="{00000001-F1F5-4C35-B7E3-8CBFC612B0AF}"/>
              </c:ext>
            </c:extLst>
          </c:dPt>
          <c:dPt>
            <c:idx val="1"/>
            <c:invertIfNegative val="0"/>
            <c:bubble3D val="0"/>
            <c:spPr>
              <a:noFill/>
              <a:ln w="3175">
                <a:solidFill>
                  <a:schemeClr val="tx1"/>
                </a:solidFill>
                <a:prstDash val="dash"/>
              </a:ln>
            </c:spPr>
            <c:extLst>
              <c:ext xmlns:c16="http://schemas.microsoft.com/office/drawing/2014/chart" uri="{C3380CC4-5D6E-409C-BE32-E72D297353CC}">
                <c16:uniqueId val="{00000003-F1F5-4C35-B7E3-8CBFC612B0AF}"/>
              </c:ext>
            </c:extLst>
          </c:dPt>
          <c:dPt>
            <c:idx val="2"/>
            <c:invertIfNegative val="0"/>
            <c:bubble3D val="0"/>
            <c:spPr>
              <a:noFill/>
              <a:ln w="3175">
                <a:solidFill>
                  <a:schemeClr val="tx1"/>
                </a:solidFill>
                <a:prstDash val="dash"/>
              </a:ln>
            </c:spPr>
            <c:extLst>
              <c:ext xmlns:c16="http://schemas.microsoft.com/office/drawing/2014/chart" uri="{C3380CC4-5D6E-409C-BE32-E72D297353CC}">
                <c16:uniqueId val="{00000005-F1F5-4C35-B7E3-8CBFC612B0AF}"/>
              </c:ext>
            </c:extLst>
          </c:dPt>
          <c:dPt>
            <c:idx val="3"/>
            <c:invertIfNegative val="0"/>
            <c:bubble3D val="0"/>
            <c:spPr>
              <a:noFill/>
              <a:ln w="3175">
                <a:solidFill>
                  <a:schemeClr val="tx1"/>
                </a:solidFill>
                <a:prstDash val="dash"/>
              </a:ln>
            </c:spPr>
            <c:extLst>
              <c:ext xmlns:c16="http://schemas.microsoft.com/office/drawing/2014/chart" uri="{C3380CC4-5D6E-409C-BE32-E72D297353CC}">
                <c16:uniqueId val="{00000007-F1F5-4C35-B7E3-8CBFC612B0AF}"/>
              </c:ext>
            </c:extLst>
          </c:dPt>
          <c:cat>
            <c:strRef>
              <c:f>Sheet1!$A$2:$A$5</c:f>
              <c:strCache>
                <c:ptCount val="4"/>
                <c:pt idx="0">
                  <c:v>Plain text</c:v>
                </c:pt>
                <c:pt idx="1">
                  <c:v>Native executables</c:v>
                </c:pt>
                <c:pt idx="2">
                  <c:v>Packed executables</c:v>
                </c:pt>
                <c:pt idx="3">
                  <c:v>Encrypted executables</c:v>
                </c:pt>
              </c:strCache>
            </c:strRef>
          </c:cat>
          <c:val>
            <c:numRef>
              <c:f>Sheet1!$B$2:$B$5</c:f>
              <c:numCache>
                <c:formatCode>0</c:formatCode>
                <c:ptCount val="4"/>
                <c:pt idx="0">
                  <c:v>4.0999999999999996</c:v>
                </c:pt>
                <c:pt idx="1">
                  <c:v>4.9000000000000004</c:v>
                </c:pt>
                <c:pt idx="2">
                  <c:v>6.7</c:v>
                </c:pt>
                <c:pt idx="3">
                  <c:v>7.1740000000000004</c:v>
                </c:pt>
              </c:numCache>
            </c:numRef>
          </c:val>
          <c:extLst>
            <c:ext xmlns:c16="http://schemas.microsoft.com/office/drawing/2014/chart" uri="{C3380CC4-5D6E-409C-BE32-E72D297353CC}">
              <c16:uniqueId val="{00000008-F1F5-4C35-B7E3-8CBFC612B0AF}"/>
            </c:ext>
          </c:extLst>
        </c:ser>
        <c:ser>
          <c:idx val="1"/>
          <c:order val="1"/>
          <c:spPr>
            <a:solidFill>
              <a:srgbClr val="FF0000"/>
            </a:solidFill>
            <a:ln w="12700">
              <a:solidFill>
                <a:schemeClr val="tx1"/>
              </a:solidFill>
            </a:ln>
          </c:spPr>
          <c:invertIfNegative val="0"/>
          <c:cat>
            <c:strRef>
              <c:f>Sheet1!$A$2:$A$5</c:f>
              <c:strCache>
                <c:ptCount val="4"/>
                <c:pt idx="0">
                  <c:v>Plain text</c:v>
                </c:pt>
                <c:pt idx="1">
                  <c:v>Native executables</c:v>
                </c:pt>
                <c:pt idx="2">
                  <c:v>Packed executables</c:v>
                </c:pt>
                <c:pt idx="3">
                  <c:v>Encrypted executables</c:v>
                </c:pt>
              </c:strCache>
            </c:strRef>
          </c:cat>
          <c:val>
            <c:numRef>
              <c:f>Sheet1!$C$2:$C$5</c:f>
              <c:numCache>
                <c:formatCode>0</c:formatCode>
                <c:ptCount val="4"/>
                <c:pt idx="0">
                  <c:v>0.5</c:v>
                </c:pt>
                <c:pt idx="1">
                  <c:v>0.4</c:v>
                </c:pt>
                <c:pt idx="2">
                  <c:v>0.2</c:v>
                </c:pt>
                <c:pt idx="3">
                  <c:v>0.25</c:v>
                </c:pt>
              </c:numCache>
            </c:numRef>
          </c:val>
          <c:extLst>
            <c:ext xmlns:c16="http://schemas.microsoft.com/office/drawing/2014/chart" uri="{C3380CC4-5D6E-409C-BE32-E72D297353CC}">
              <c16:uniqueId val="{00000009-F1F5-4C35-B7E3-8CBFC612B0AF}"/>
            </c:ext>
          </c:extLst>
        </c:ser>
        <c:dLbls>
          <c:showLegendKey val="0"/>
          <c:showVal val="0"/>
          <c:showCatName val="0"/>
          <c:showSerName val="0"/>
          <c:showPercent val="0"/>
          <c:showBubbleSize val="0"/>
        </c:dLbls>
        <c:gapWidth val="30"/>
        <c:overlap val="100"/>
        <c:axId val="110193280"/>
        <c:axId val="110199168"/>
      </c:barChart>
      <c:catAx>
        <c:axId val="110193280"/>
        <c:scaling>
          <c:orientation val="minMax"/>
        </c:scaling>
        <c:delete val="0"/>
        <c:axPos val="b"/>
        <c:numFmt formatCode="General" sourceLinked="0"/>
        <c:majorTickMark val="none"/>
        <c:minorTickMark val="cross"/>
        <c:tickLblPos val="nextTo"/>
        <c:spPr>
          <a:ln w="22225">
            <a:solidFill>
              <a:schemeClr val="tx1"/>
            </a:solidFill>
          </a:ln>
        </c:spPr>
        <c:txPr>
          <a:bodyPr/>
          <a:lstStyle/>
          <a:p>
            <a:pPr>
              <a:defRPr sz="2200" b="1"/>
            </a:pPr>
            <a:endParaRPr lang="en-US"/>
          </a:p>
        </c:txPr>
        <c:crossAx val="110199168"/>
        <c:crosses val="autoZero"/>
        <c:auto val="0"/>
        <c:lblAlgn val="ctr"/>
        <c:lblOffset val="100"/>
        <c:noMultiLvlLbl val="0"/>
      </c:catAx>
      <c:valAx>
        <c:axId val="110199168"/>
        <c:scaling>
          <c:orientation val="minMax"/>
          <c:min val="3"/>
        </c:scaling>
        <c:delete val="0"/>
        <c:axPos val="l"/>
        <c:majorGridlines>
          <c:spPr>
            <a:ln w="15875">
              <a:solidFill>
                <a:schemeClr val="tx1"/>
              </a:solidFill>
              <a:prstDash val="dash"/>
            </a:ln>
          </c:spPr>
        </c:majorGridlines>
        <c:numFmt formatCode="0" sourceLinked="1"/>
        <c:majorTickMark val="out"/>
        <c:minorTickMark val="none"/>
        <c:tickLblPos val="nextTo"/>
        <c:spPr>
          <a:ln w="19050">
            <a:solidFill>
              <a:schemeClr val="tx1"/>
            </a:solidFill>
          </a:ln>
        </c:spPr>
        <c:txPr>
          <a:bodyPr/>
          <a:lstStyle/>
          <a:p>
            <a:pPr>
              <a:defRPr sz="2000" b="1"/>
            </a:pPr>
            <a:endParaRPr lang="en-US"/>
          </a:p>
        </c:txPr>
        <c:crossAx val="110193280"/>
        <c:crosses val="autoZero"/>
        <c:crossBetween val="between"/>
        <c:majorUnit val="1"/>
      </c:valAx>
      <c:spPr>
        <a:noFill/>
        <a:ln w="15875">
          <a:solidFill>
            <a:schemeClr val="tx1"/>
          </a:solidFill>
          <a:prstDash val="dash"/>
        </a:ln>
      </c:spPr>
    </c:plotArea>
    <c:plotVisOnly val="1"/>
    <c:dispBlanksAs val="gap"/>
    <c:showDLblsOverMax val="0"/>
  </c:chart>
  <c:spPr>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6EDFA7-7D97-4D52-99A6-F730D4586705}" type="datetimeFigureOut">
              <a:rPr lang="en-US" smtClean="0"/>
              <a:t>4/12/2017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B0980E-197E-45F0-AC8C-A8ED625E7C29}" type="slidenum">
              <a:rPr lang="en-US" smtClean="0"/>
              <a:t>‹#›</a:t>
            </a:fld>
            <a:endParaRPr lang="en-US"/>
          </a:p>
        </p:txBody>
      </p:sp>
    </p:spTree>
    <p:extLst>
      <p:ext uri="{BB962C8B-B14F-4D97-AF65-F5344CB8AC3E}">
        <p14:creationId xmlns:p14="http://schemas.microsoft.com/office/powerpoint/2010/main" val="1094886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Hi everyone! I’m Igor. Thanks for coming. This is the topic of my annual presentation.</a:t>
            </a:r>
          </a:p>
          <a:p>
            <a:r>
              <a:rPr lang="en-US" sz="1200" kern="1200" dirty="0" smtClean="0">
                <a:solidFill>
                  <a:schemeClr val="tx1"/>
                </a:solidFill>
                <a:effectLst/>
                <a:latin typeface="+mn-lt"/>
                <a:ea typeface="+mn-ea"/>
                <a:cs typeface="+mn-cs"/>
              </a:rPr>
              <a:t>The title is rather long but actually it means just speedy detection of unknown malware using statistics.</a:t>
            </a:r>
          </a:p>
          <a:p>
            <a:r>
              <a:rPr lang="en-US" sz="1200" kern="1200" smtClean="0">
                <a:solidFill>
                  <a:schemeClr val="tx1"/>
                </a:solidFill>
                <a:effectLst/>
                <a:latin typeface="+mn-lt"/>
                <a:ea typeface="+mn-ea"/>
                <a:cs typeface="+mn-cs"/>
              </a:rPr>
              <a:t>Let’s start.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1</a:t>
            </a:fld>
            <a:endParaRPr lang="en-US"/>
          </a:p>
        </p:txBody>
      </p:sp>
    </p:spTree>
    <p:extLst>
      <p:ext uri="{BB962C8B-B14F-4D97-AF65-F5344CB8AC3E}">
        <p14:creationId xmlns:p14="http://schemas.microsoft.com/office/powerpoint/2010/main" val="84148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Structures can be detected using links and by signature based scanning.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10</a:t>
            </a:fld>
            <a:endParaRPr lang="en-US"/>
          </a:p>
        </p:txBody>
      </p:sp>
    </p:spTree>
    <p:extLst>
      <p:ext uri="{BB962C8B-B14F-4D97-AF65-F5344CB8AC3E}">
        <p14:creationId xmlns:p14="http://schemas.microsoft.com/office/powerpoint/2010/main" val="1571847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Files can be revealed also by using signature-based approach and a statistical-based approach. For me the statistical-based detection is the most perspective way. But, now let’s start with the lists based on the links between structures.</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11</a:t>
            </a:fld>
            <a:endParaRPr lang="en-US"/>
          </a:p>
        </p:txBody>
      </p:sp>
    </p:spTree>
    <p:extLst>
      <p:ext uri="{BB962C8B-B14F-4D97-AF65-F5344CB8AC3E}">
        <p14:creationId xmlns:p14="http://schemas.microsoft.com/office/powerpoint/2010/main" val="157184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you can see a set of popular lists and corresponding structures, which store drivers information. Various detection functions acquire information about drivers by walking through different lists, but their structures are very similar. Each driver has its own structure, which contains information-about-it, such as the name of the driver, its size etc. All structures are linked in the list. This is a common way to store data in computers. Here you can see an example of memory content with three linked structures. I’ve marked the links between structures by the following numbers – 50, 80 and 10. The Windows function gets the list of drivers by walking through these numbers. It’s just an example. But a malware driver can bypass its detection by unlinking its structure from the list. Unlinking means just modifying pointer values between neighboring structures, it is the typical operation in the lists. This unlinking attack yields two results. The built-in tool and other links-based tools are not able to find this driver; and this unlinking doesn’t cause the reboot, its hidden for common user.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12</a:t>
            </a:fld>
            <a:endParaRPr lang="en-US"/>
          </a:p>
        </p:txBody>
      </p:sp>
    </p:spTree>
    <p:extLst>
      <p:ext uri="{BB962C8B-B14F-4D97-AF65-F5344CB8AC3E}">
        <p14:creationId xmlns:p14="http://schemas.microsoft.com/office/powerpoint/2010/main" val="375163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if a structure is-hidden-just by using unlinking it can be revealed. Drivers structures have typical fragments or signatures, which are the same for all structures from one list. We can reveal all structures by using byte-to-byte signature scanning and it’s not important whether they are linked or unlinked. There are two types of signatures, based on the pool-tag and based on the typical bytes fragments. The pool-tag includes 4 bytes and is added to the structure automatically by the OS, using this Windows function. Look! Here are the examples of pool-tag signatures, and they are quite readable. Apart from the pool-tag, signatures can be based on the fact that some bytes in all structures are the same. These fields-based signatures include only the bytes, whose values are the same for all structures, which are in one list. Here are the examples of these kind of signatures. But a malware driver can bypass all these signatures by partially overwriting the content of the unlinked structure. And as a result signature based scanning is not able to recognize or detect the modified structure. Thus, simultaneously applying unlinking attack and overwriting makes drivers’ structures absolutely useless for creating that second list of drivers.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13</a:t>
            </a:fld>
            <a:endParaRPr lang="en-US"/>
          </a:p>
        </p:txBody>
      </p:sp>
    </p:spTree>
    <p:extLst>
      <p:ext uri="{BB962C8B-B14F-4D97-AF65-F5344CB8AC3E}">
        <p14:creationId xmlns:p14="http://schemas.microsoft.com/office/powerpoint/2010/main" val="3932715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what can we use instead? What do we still have in the memory? Neither structures nor links. But we still have the drivers files loaded in the memory and we can find them. All drivers files like Portable Executable or PE-files include typical fragments. Using byte-to-byte signature scanning we can reveal all drivers files. We can use the following parts of PE-file for detection: the file header, the import table and the code section.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14</a:t>
            </a:fld>
            <a:endParaRPr lang="en-US"/>
          </a:p>
        </p:txBody>
      </p:sp>
    </p:spTree>
    <p:extLst>
      <p:ext uri="{BB962C8B-B14F-4D97-AF65-F5344CB8AC3E}">
        <p14:creationId xmlns:p14="http://schemas.microsoft.com/office/powerpoint/2010/main" val="1315919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signature is based on ASCII strings, which are located in the file header and the import table. The most famous ASCII strings are "MZ" “PE” and “This program cannot be run in DOS mode”. Also, by searching names of Windows functions we can reveal the import table and then the whole driver file in the memory. And the last one is based on the fact that drivers files include a code section. This code has got fixed byte fragments, for example, the beginning of function – prologue and ending of function – epilogue. Here is an example of byte patterns for prologue and epilogue. But, after a driver has been loaded, it can overwrite the ASCII fragments and also use obfuscation technique to bypass the bytes signature.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15</a:t>
            </a:fld>
            <a:endParaRPr lang="en-US"/>
          </a:p>
        </p:txBody>
      </p:sp>
    </p:spTree>
    <p:extLst>
      <p:ext uri="{BB962C8B-B14F-4D97-AF65-F5344CB8AC3E}">
        <p14:creationId xmlns:p14="http://schemas.microsoft.com/office/powerpoint/2010/main" val="1457847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Ok, What can we use instead? Look! What do we still have in the memory? No structures, no links, no signatures in PE-file. But we still have the executable code in the memory, because malware needs to be executed. If we are able to distinguish the executable code from other memory fragments it will really help us. So, the challenge of completing the second drivers list comes down to the recognition task between the executable code and other data fragments in the memory.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16</a:t>
            </a:fld>
            <a:endParaRPr lang="en-US"/>
          </a:p>
        </p:txBody>
      </p:sp>
    </p:spTree>
    <p:extLst>
      <p:ext uri="{BB962C8B-B14F-4D97-AF65-F5344CB8AC3E}">
        <p14:creationId xmlns:p14="http://schemas.microsoft.com/office/powerpoint/2010/main" val="173230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solve this task, we will operate with statistics or secondary values, which are calculated from the memory content. The best-known statistic to evaluate memory content is the binary entropy, which can be calculated in the following way. Apart from binary entropy, which uses only one byte, we can also calculate entropy using two bytes or bigram analysis, as well as using three bytes or trigrams. You know that by comparing entropy values we can distinguish different data types, like a plain text, encrypted data and native executables. Higher entropy values can indicate the encrypted fragments or the executable fragments. Lower entropy corresponds to data structures. Entropy is usually calculated for the whole file to check if this file is packed or protected. Also by using byte-to-byte or a sliding-window approach we can locate the encrypted fragments and the executable exploits in various sources, like PDF-files.</a:t>
            </a:r>
            <a:endParaRPr lang="en-US" dirty="0" smtClean="0"/>
          </a:p>
        </p:txBody>
      </p:sp>
      <p:sp>
        <p:nvSpPr>
          <p:cNvPr id="4" name="Slide Number Placeholder 3"/>
          <p:cNvSpPr>
            <a:spLocks noGrp="1"/>
          </p:cNvSpPr>
          <p:nvPr>
            <p:ph type="sldNum" sz="quarter" idx="10"/>
          </p:nvPr>
        </p:nvSpPr>
        <p:spPr/>
        <p:txBody>
          <a:bodyPr/>
          <a:lstStyle/>
          <a:p>
            <a:fld id="{C2B0980E-197E-45F0-AC8C-A8ED625E7C29}" type="slidenum">
              <a:rPr lang="en-US" smtClean="0"/>
              <a:t>17</a:t>
            </a:fld>
            <a:endParaRPr lang="en-US"/>
          </a:p>
        </p:txBody>
      </p:sp>
    </p:spTree>
    <p:extLst>
      <p:ext uri="{BB962C8B-B14F-4D97-AF65-F5344CB8AC3E}">
        <p14:creationId xmlns:p14="http://schemas.microsoft.com/office/powerpoint/2010/main" val="3440030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can apply this idea for analysis of memory dump. We can calculate entropy values in a sliding window using various windows size and their overlapping and can obtain a regional information density as a function of the byte offset. This is an example of such a function for memory dump fragment. We can see that the executable fragments have high entropy values. Using this distinguished feature we can easily separate an executable code from other memory fragments.</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18</a:t>
            </a:fld>
            <a:endParaRPr lang="en-US"/>
          </a:p>
        </p:txBody>
      </p:sp>
    </p:spTree>
    <p:extLst>
      <p:ext uri="{BB962C8B-B14F-4D97-AF65-F5344CB8AC3E}">
        <p14:creationId xmlns:p14="http://schemas.microsoft.com/office/powerpoint/2010/main" val="26009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idea of data visualizing is coloring each byte in the dump files according to its hexadecimal value. Here is an example of visualization of a memory dump fragment using the online service binvis.io. We can easily locate null pages in the memory and distinguish particular sections of drivers files. Black blocks are corresponding to null pages. The blue values are corresponding to ASCII fragments. Solid multicolored blocks are corresponding to the executable code, which we are looking for.</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19</a:t>
            </a:fld>
            <a:endParaRPr lang="en-US"/>
          </a:p>
        </p:txBody>
      </p:sp>
    </p:spTree>
    <p:extLst>
      <p:ext uri="{BB962C8B-B14F-4D97-AF65-F5344CB8AC3E}">
        <p14:creationId xmlns:p14="http://schemas.microsoft.com/office/powerpoint/2010/main" val="3539701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 know, nowadays the vast majority of cyber-attackers are using various malware drivers to infect systems and it is very important to reveal kernel-mode infections. Today, I will outline the existing ways of drivers detection and how they can be bypassed. I’ll present the idea of “Highest Stealth Malware” or “</a:t>
            </a:r>
            <a:r>
              <a:rPr lang="en-US" sz="1200" kern="1200" dirty="0" err="1" smtClean="0">
                <a:solidFill>
                  <a:schemeClr val="tx1"/>
                </a:solidFill>
                <a:effectLst/>
                <a:latin typeface="+mn-lt"/>
                <a:ea typeface="+mn-ea"/>
                <a:cs typeface="+mn-cs"/>
              </a:rPr>
              <a:t>HighStem</a:t>
            </a:r>
            <a:r>
              <a:rPr lang="en-US" sz="1200" kern="1200" dirty="0" smtClean="0">
                <a:solidFill>
                  <a:schemeClr val="tx1"/>
                </a:solidFill>
                <a:effectLst/>
                <a:latin typeface="+mn-lt"/>
                <a:ea typeface="+mn-ea"/>
                <a:cs typeface="+mn-cs"/>
              </a:rPr>
              <a:t>”, which includes common anti‑forensic techniques and their future improvements. Then, I’ll give you some ideas how to detect suspicious drivers under these difficult conditions. And finally, I’ll show you how to speed up the analysis of memory dump.</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2</a:t>
            </a:fld>
            <a:endParaRPr lang="en-US"/>
          </a:p>
        </p:txBody>
      </p:sp>
    </p:spTree>
    <p:extLst>
      <p:ext uri="{BB962C8B-B14F-4D97-AF65-F5344CB8AC3E}">
        <p14:creationId xmlns:p14="http://schemas.microsoft.com/office/powerpoint/2010/main" val="4052485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zoom-in to specify the analysis of the memory region.</a:t>
            </a:r>
          </a:p>
          <a:p>
            <a:r>
              <a:rPr lang="en-US" sz="1200" kern="1200" dirty="0" smtClean="0">
                <a:solidFill>
                  <a:schemeClr val="tx1"/>
                </a:solidFill>
                <a:effectLst/>
                <a:latin typeface="+mn-lt"/>
                <a:ea typeface="+mn-ea"/>
                <a:cs typeface="+mn-cs"/>
              </a:rPr>
              <a:t>Now we can easily distinguish various sections of PE-file.</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20</a:t>
            </a:fld>
            <a:endParaRPr lang="en-US"/>
          </a:p>
        </p:txBody>
      </p:sp>
    </p:spTree>
    <p:extLst>
      <p:ext uri="{BB962C8B-B14F-4D97-AF65-F5344CB8AC3E}">
        <p14:creationId xmlns:p14="http://schemas.microsoft.com/office/powerpoint/2010/main" val="3575919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the beginning of PE-file with well-known ASCII signature.</a:t>
            </a:r>
          </a:p>
          <a:p>
            <a:r>
              <a:rPr lang="en-US" sz="1200" kern="1200" dirty="0" smtClean="0">
                <a:solidFill>
                  <a:schemeClr val="tx1"/>
                </a:solidFill>
                <a:effectLst/>
                <a:latin typeface="+mn-lt"/>
                <a:ea typeface="+mn-ea"/>
                <a:cs typeface="+mn-cs"/>
              </a:rPr>
              <a:t>Now we are scrolling down the dump file to cover all its important fragments.</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21</a:t>
            </a:fld>
            <a:endParaRPr lang="en-US"/>
          </a:p>
        </p:txBody>
      </p:sp>
    </p:spTree>
    <p:extLst>
      <p:ext uri="{BB962C8B-B14F-4D97-AF65-F5344CB8AC3E}">
        <p14:creationId xmlns:p14="http://schemas.microsoft.com/office/powerpoint/2010/main" val="2818675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multicolored fragment is corresponding to the executable code and we need a disassembler to analyze its logic.  Let’s scroll down.</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22</a:t>
            </a:fld>
            <a:endParaRPr lang="en-US"/>
          </a:p>
        </p:txBody>
      </p:sp>
    </p:spTree>
    <p:extLst>
      <p:ext uri="{BB962C8B-B14F-4D97-AF65-F5344CB8AC3E}">
        <p14:creationId xmlns:p14="http://schemas.microsoft.com/office/powerpoint/2010/main" val="354334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section with blue blocks is corresponding to the import table. We can see the functions names here.</a:t>
            </a:r>
          </a:p>
          <a:p>
            <a:r>
              <a:rPr lang="en-US" sz="1200" kern="1200" dirty="0" smtClean="0">
                <a:solidFill>
                  <a:schemeClr val="tx1"/>
                </a:solidFill>
                <a:effectLst/>
                <a:latin typeface="+mn-lt"/>
                <a:ea typeface="+mn-ea"/>
                <a:cs typeface="+mn-cs"/>
              </a:rPr>
              <a:t>OK, you see that the analysis of entropy plots mentioned before and data visualization can really help to reveal executable code fragments. But, these statistical methods are also vulnerable to malware countermeasures. If malware driver is able to decrease its high entropy values it becomes hidden again.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23</a:t>
            </a:fld>
            <a:endParaRPr lang="en-US"/>
          </a:p>
        </p:txBody>
      </p:sp>
    </p:spTree>
    <p:extLst>
      <p:ext uri="{BB962C8B-B14F-4D97-AF65-F5344CB8AC3E}">
        <p14:creationId xmlns:p14="http://schemas.microsoft.com/office/powerpoint/2010/main" val="3443840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a result, we will see in colored diagram more black blocks. The executable code which we are looking for becomes diluted. The authors of Zeus Trojan already proposed this idea of code dilution. The technique includes inserting blocks of symbols with zero entropy into the code. As a result, the code section of driver is distributed through the memory. It helps to evade entropy analysis. Fortunately, or unfortunately, this hacker’s technique is also vulnerable and can be detected. The thing is that the Zeus Trojan inserts blocks with the same length and the same content. Cyber-security experts proposed an idea of extracting and deleting such data blocks. This became possible by applying byte histograms to analyze the memory content. Look at these red ovals. On the diagram these columns are corresponding to the inserted blocks of symbols, which decreased the entropy. We can easily extract these blocks and calculate the entropy without them. But, applying this byte histogram is also vulnerable. I’ll show you the appropriate anti-forensic technique a bit later.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24</a:t>
            </a:fld>
            <a:endParaRPr lang="en-US"/>
          </a:p>
        </p:txBody>
      </p:sp>
    </p:spTree>
    <p:extLst>
      <p:ext uri="{BB962C8B-B14F-4D97-AF65-F5344CB8AC3E}">
        <p14:creationId xmlns:p14="http://schemas.microsoft.com/office/powerpoint/2010/main" val="2567368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we can say that all analyzed detection methods are vulnerable. Any malware driver can be hidden by many ways but the results will always be the same – running an uncontrolled code in the privileged memory area and this code will have a low entropy value. Now let’s integrate all anti-forensic techniques and see how they are improving. The purpose is to imagine the most difficult scenario for detection</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25</a:t>
            </a:fld>
            <a:endParaRPr lang="en-US"/>
          </a:p>
        </p:txBody>
      </p:sp>
    </p:spTree>
    <p:extLst>
      <p:ext uri="{BB962C8B-B14F-4D97-AF65-F5344CB8AC3E}">
        <p14:creationId xmlns:p14="http://schemas.microsoft.com/office/powerpoint/2010/main" val="3659909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 nutshell the Highest Stealth Malware – </a:t>
            </a:r>
            <a:r>
              <a:rPr lang="en-US" sz="1200" kern="1200" dirty="0" err="1" smtClean="0">
                <a:solidFill>
                  <a:schemeClr val="tx1"/>
                </a:solidFill>
                <a:effectLst/>
                <a:latin typeface="+mn-lt"/>
                <a:ea typeface="+mn-ea"/>
                <a:cs typeface="+mn-cs"/>
              </a:rPr>
              <a:t>HighStem</a:t>
            </a:r>
            <a:r>
              <a:rPr lang="en-US" sz="1200" kern="1200" dirty="0" smtClean="0">
                <a:solidFill>
                  <a:schemeClr val="tx1"/>
                </a:solidFill>
                <a:effectLst/>
                <a:latin typeface="+mn-lt"/>
                <a:ea typeface="+mn-ea"/>
                <a:cs typeface="+mn-cs"/>
              </a:rPr>
              <a:t> is just the kernel-mode driver. The main idea of the </a:t>
            </a:r>
            <a:r>
              <a:rPr lang="en-US" sz="1200" kern="1200" dirty="0" err="1" smtClean="0">
                <a:solidFill>
                  <a:schemeClr val="tx1"/>
                </a:solidFill>
                <a:effectLst/>
                <a:latin typeface="+mn-lt"/>
                <a:ea typeface="+mn-ea"/>
                <a:cs typeface="+mn-cs"/>
              </a:rPr>
              <a:t>HighStem</a:t>
            </a:r>
            <a:r>
              <a:rPr lang="en-US" sz="1200" kern="1200" dirty="0" smtClean="0">
                <a:solidFill>
                  <a:schemeClr val="tx1"/>
                </a:solidFill>
                <a:effectLst/>
                <a:latin typeface="+mn-lt"/>
                <a:ea typeface="+mn-ea"/>
                <a:cs typeface="+mn-cs"/>
              </a:rPr>
              <a:t> functionality is using as few Windows functions as possible and acquire information straight from the memory. For example, we can get keystrokes just by reading specific memory regions, without using any Windows functions or installing a filter driver. My preliminary research reveals that the codes of keystrokes are included in the structure keyboard attributes, which could be located in this way. </a:t>
            </a:r>
          </a:p>
          <a:p>
            <a:r>
              <a:rPr lang="en-US" sz="1200" kern="1200" dirty="0" smtClean="0">
                <a:solidFill>
                  <a:schemeClr val="tx1"/>
                </a:solidFill>
                <a:effectLst/>
                <a:latin typeface="+mn-lt"/>
                <a:ea typeface="+mn-ea"/>
                <a:cs typeface="+mn-cs"/>
              </a:rPr>
              <a:t>Also, I’ve got some ideas of how to improve Zeus </a:t>
            </a:r>
            <a:r>
              <a:rPr lang="en-US" sz="1200" kern="1200" dirty="0" err="1" smtClean="0">
                <a:solidFill>
                  <a:schemeClr val="tx1"/>
                </a:solidFill>
                <a:effectLst/>
                <a:latin typeface="+mn-lt"/>
                <a:ea typeface="+mn-ea"/>
                <a:cs typeface="+mn-cs"/>
              </a:rPr>
              <a:t>trojan’s</a:t>
            </a:r>
            <a:r>
              <a:rPr lang="en-US" sz="1200" kern="1200" dirty="0" smtClean="0">
                <a:solidFill>
                  <a:schemeClr val="tx1"/>
                </a:solidFill>
                <a:effectLst/>
                <a:latin typeface="+mn-lt"/>
                <a:ea typeface="+mn-ea"/>
                <a:cs typeface="+mn-cs"/>
              </a:rPr>
              <a:t> manipulations to hide its code from the Δ byte histograms analysis. The first thing is to insert blocks of symbols, with low but not zero entropy value. The second idea is to insert different size blocks. And also we can significantly increase the size Δ and the number of these data blocks. As a result, it will look like using camouflage for executable code. Next I’ll present some ideas how to locate such a super hidden code. I’ll mark the memory fragments with this code as a suspicious one, without deciding if this code is a real malware or not.</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26</a:t>
            </a:fld>
            <a:endParaRPr lang="en-US"/>
          </a:p>
        </p:txBody>
      </p:sp>
    </p:spTree>
    <p:extLst>
      <p:ext uri="{BB962C8B-B14F-4D97-AF65-F5344CB8AC3E}">
        <p14:creationId xmlns:p14="http://schemas.microsoft.com/office/powerpoint/2010/main" val="1690946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task to detect a malware driver comes down to the recognition task between the executable code and other memory fragments. But in our situation this task is hindered by the code dilution. The obvious thing is to apply existing a sliding window approach using smaller window size. This helps us to find separate pieces of executable code but unfortunately it will probably cause a lot of false positives.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27</a:t>
            </a:fld>
            <a:endParaRPr lang="en-US"/>
          </a:p>
        </p:txBody>
      </p:sp>
    </p:spTree>
    <p:extLst>
      <p:ext uri="{BB962C8B-B14F-4D97-AF65-F5344CB8AC3E}">
        <p14:creationId xmlns:p14="http://schemas.microsoft.com/office/powerpoint/2010/main" val="1948357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bit crazy idea is to use best practices from different technical fields, for example, digital photogrammetry. The methods of digital image recognition can distinguish faces in the iPhones, recognize houses and roads in the map using various approaches, such as artificial neural networks. And why not apply this for drivers detection? In our case we need to distinguish anomalies in entropy figures or find executable fragments in colored diagrams.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28</a:t>
            </a:fld>
            <a:endParaRPr lang="en-US"/>
          </a:p>
        </p:txBody>
      </p:sp>
    </p:spTree>
    <p:extLst>
      <p:ext uri="{BB962C8B-B14F-4D97-AF65-F5344CB8AC3E}">
        <p14:creationId xmlns:p14="http://schemas.microsoft.com/office/powerpoint/2010/main" val="3760388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Apart from this, we can locate the executable code using a disassembler for each code fragment and analyze the output in different ways. For example, we can do it by drawing a control flow graph and analyze the logic for each fragment. The purpose is to find the links between various fragments, and put together all three blocks A-B-C. Another idea is to apply a linguistic law to decide if this assembler code belongs to the executable or it is just data. This </a:t>
            </a:r>
            <a:r>
              <a:rPr lang="en-US" sz="1200" kern="1200" dirty="0" err="1" smtClean="0">
                <a:solidFill>
                  <a:schemeClr val="tx1"/>
                </a:solidFill>
                <a:effectLst/>
                <a:latin typeface="+mn-lt"/>
                <a:ea typeface="+mn-ea"/>
                <a:cs typeface="+mn-cs"/>
              </a:rPr>
              <a:t>Zipf</a:t>
            </a:r>
            <a:r>
              <a:rPr lang="en-US" sz="1200" kern="1200" dirty="0" smtClean="0">
                <a:solidFill>
                  <a:schemeClr val="tx1"/>
                </a:solidFill>
                <a:effectLst/>
                <a:latin typeface="+mn-lt"/>
                <a:ea typeface="+mn-ea"/>
                <a:cs typeface="+mn-cs"/>
              </a:rPr>
              <a:t>-Mandelbrot Law is not so trivial and I’d like to tell you more about it.</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29</a:t>
            </a:fld>
            <a:endParaRPr lang="en-US"/>
          </a:p>
        </p:txBody>
      </p:sp>
    </p:spTree>
    <p:extLst>
      <p:ext uri="{BB962C8B-B14F-4D97-AF65-F5344CB8AC3E}">
        <p14:creationId xmlns:p14="http://schemas.microsoft.com/office/powerpoint/2010/main" val="61636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During last 5 years various companies from 69 countries were severely attacked by sophisticated malware. The attackers collected information from hundreds of high-profile victims from government agencies and embassies, institutions involved in nuclear and energy research, oil, gas and even aerospace industries. The most awful thing is that nó-one was aware of the breach. I believe that it is possible to detect such malware attack much earlier and these are my findings. First of all, let’s look at the modern malware, which is usually well-targeted and well-prepared.</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3</a:t>
            </a:fld>
            <a:endParaRPr lang="en-US"/>
          </a:p>
        </p:txBody>
      </p:sp>
    </p:spTree>
    <p:extLst>
      <p:ext uri="{BB962C8B-B14F-4D97-AF65-F5344CB8AC3E}">
        <p14:creationId xmlns:p14="http://schemas.microsoft.com/office/powerpoint/2010/main" val="3929885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American linguist George </a:t>
            </a:r>
            <a:r>
              <a:rPr lang="en-US" sz="1200" kern="1200" dirty="0" err="1" smtClean="0">
                <a:solidFill>
                  <a:schemeClr val="tx1"/>
                </a:solidFill>
                <a:effectLst/>
                <a:latin typeface="+mn-lt"/>
                <a:ea typeface="+mn-ea"/>
                <a:cs typeface="+mn-cs"/>
              </a:rPr>
              <a:t>Zipf</a:t>
            </a:r>
            <a:r>
              <a:rPr lang="en-US" sz="1200" kern="1200" dirty="0" smtClean="0">
                <a:solidFill>
                  <a:schemeClr val="tx1"/>
                </a:solidFill>
                <a:effectLst/>
                <a:latin typeface="+mn-lt"/>
                <a:ea typeface="+mn-ea"/>
                <a:cs typeface="+mn-cs"/>
              </a:rPr>
              <a:t> found that the frequency of words is inversely proportional to their rank in frequency lists. For example, if we rank all words in Romeo and Juliet we will see the following hyperbolic curve. The most frequent words such as “the” and “and” are on the top, while rare words are in the right tail. This law works well in all existing languages. This is the law of how languages work. The mathematician Benoit Mandelbrot expanded this law by adding two more constants. And his law works well on texts with high logic. The point is the opcodes of executable codes have similar frequency ranks stability. The most popular opcode is “MOV”, next is “PUSH” “CALL” and their ranks are so close to human language. My idea is to check opcodes ranks for each fragment – if these ranks are close to </a:t>
            </a:r>
            <a:r>
              <a:rPr lang="en-US" sz="1200" kern="1200" dirty="0" err="1" smtClean="0">
                <a:solidFill>
                  <a:schemeClr val="tx1"/>
                </a:solidFill>
                <a:effectLst/>
                <a:latin typeface="+mn-lt"/>
                <a:ea typeface="+mn-ea"/>
                <a:cs typeface="+mn-cs"/>
              </a:rPr>
              <a:t>Zipf</a:t>
            </a:r>
            <a:r>
              <a:rPr lang="en-US" sz="1200" kern="1200" dirty="0" smtClean="0">
                <a:solidFill>
                  <a:schemeClr val="tx1"/>
                </a:solidFill>
                <a:effectLst/>
                <a:latin typeface="+mn-lt"/>
                <a:ea typeface="+mn-ea"/>
                <a:cs typeface="+mn-cs"/>
              </a:rPr>
              <a:t>-Mandelbrot principle.</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30</a:t>
            </a:fld>
            <a:endParaRPr lang="en-US"/>
          </a:p>
        </p:txBody>
      </p:sp>
    </p:spTree>
    <p:extLst>
      <p:ext uri="{BB962C8B-B14F-4D97-AF65-F5344CB8AC3E}">
        <p14:creationId xmlns:p14="http://schemas.microsoft.com/office/powerpoint/2010/main" val="3066865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 ideas mentioned before require a lot of computational power and we have hardware, which has feasible capabilities. Let’s look at the modern graphics card. GPU has more than one and a half hundred cores, while modern CPU has only thirty cores. GPU bus speed is about 10 times higher than the bus between CPU and RAM memory. Why don’t we use GPU for processing a sliding windows algorithm?</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31</a:t>
            </a:fld>
            <a:endParaRPr lang="en-US"/>
          </a:p>
        </p:txBody>
      </p:sp>
    </p:spTree>
    <p:extLst>
      <p:ext uri="{BB962C8B-B14F-4D97-AF65-F5344CB8AC3E}">
        <p14:creationId xmlns:p14="http://schemas.microsoft.com/office/powerpoint/2010/main" val="2165072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tested drivers detector from paper ‘Applying memory forensics to rootkit detection’, which uses a sliding window type algorithm to detect hidden drivers structures. This algorithm includes two distinctive features. The first part corresponds to processing the data locally inside the window block. GPU shows up the best performance on such operations. The second part is processing the memory fragments outside the window block. Unfortunately, GPU has rather low speed in such out of block operations. So, the best performance occurs when memory accesses can be coalesced into consecutive byte chunks. </a:t>
            </a:r>
            <a:endParaRPr lang="en-US" dirty="0" smtClean="0"/>
          </a:p>
        </p:txBody>
      </p:sp>
      <p:sp>
        <p:nvSpPr>
          <p:cNvPr id="4" name="Slide Number Placeholder 3"/>
          <p:cNvSpPr>
            <a:spLocks noGrp="1"/>
          </p:cNvSpPr>
          <p:nvPr>
            <p:ph type="sldNum" sz="quarter" idx="10"/>
          </p:nvPr>
        </p:nvSpPr>
        <p:spPr/>
        <p:txBody>
          <a:bodyPr/>
          <a:lstStyle/>
          <a:p>
            <a:fld id="{C2B0980E-197E-45F0-AC8C-A8ED625E7C29}" type="slidenum">
              <a:rPr lang="en-US" smtClean="0"/>
              <a:t>32</a:t>
            </a:fld>
            <a:endParaRPr lang="en-US"/>
          </a:p>
        </p:txBody>
      </p:sp>
    </p:spTree>
    <p:extLst>
      <p:ext uri="{BB962C8B-B14F-4D97-AF65-F5344CB8AC3E}">
        <p14:creationId xmlns:p14="http://schemas.microsoft.com/office/powerpoint/2010/main" val="3340122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Taking these two features into account, we can split the sliding window algorithm in GPU and CPU parts, which can run concurrently. Graphics video card computes its part of analysis and sets the score of each memory region into the table with preliminary results. CPU uses this table and handles only the memory regions with appropriate metrics. Thus the GPU part performs only local memory block analysis, transferring further processing to CPU. Operating system API functions calls are also processed by CPU,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iswprint</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33</a:t>
            </a:fld>
            <a:endParaRPr lang="en-US"/>
          </a:p>
        </p:txBody>
      </p:sp>
    </p:spTree>
    <p:extLst>
      <p:ext uri="{BB962C8B-B14F-4D97-AF65-F5344CB8AC3E}">
        <p14:creationId xmlns:p14="http://schemas.microsoft.com/office/powerpoint/2010/main" val="1879416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the final current speed up achievements. We have the 2-3 times speeding up. Now we are working to process large dumps on GPU.</a:t>
            </a:r>
          </a:p>
          <a:p>
            <a:r>
              <a:rPr lang="en-US" sz="1200" kern="1200" dirty="0" smtClean="0">
                <a:solidFill>
                  <a:schemeClr val="tx1"/>
                </a:solidFill>
                <a:effectLst/>
                <a:latin typeface="+mn-lt"/>
                <a:ea typeface="+mn-ea"/>
                <a:cs typeface="+mn-cs"/>
              </a:rPr>
              <a:t>This demonstrates the benefits of applying GPU for memory forensics and incidents response tasks.</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34</a:t>
            </a:fld>
            <a:endParaRPr lang="en-US"/>
          </a:p>
        </p:txBody>
      </p:sp>
    </p:spTree>
    <p:extLst>
      <p:ext uri="{BB962C8B-B14F-4D97-AF65-F5344CB8AC3E}">
        <p14:creationId xmlns:p14="http://schemas.microsoft.com/office/powerpoint/2010/main" val="2169801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 nutshell in this talk I’ve presented how to detect the most dangerous memory parts or an executable code. I presented the analysis of drivers detection ways and their drawbacks. I focused on </a:t>
            </a:r>
            <a:r>
              <a:rPr lang="en-US" sz="1200" kern="1200" dirty="0" err="1" smtClean="0">
                <a:solidFill>
                  <a:schemeClr val="tx1"/>
                </a:solidFill>
                <a:effectLst/>
                <a:latin typeface="+mn-lt"/>
                <a:ea typeface="+mn-ea"/>
                <a:cs typeface="+mn-cs"/>
              </a:rPr>
              <a:t>HighStem</a:t>
            </a:r>
            <a:r>
              <a:rPr lang="en-US" sz="1200" kern="1200" dirty="0" smtClean="0">
                <a:solidFill>
                  <a:schemeClr val="tx1"/>
                </a:solidFill>
                <a:effectLst/>
                <a:latin typeface="+mn-lt"/>
                <a:ea typeface="+mn-ea"/>
                <a:cs typeface="+mn-cs"/>
              </a:rPr>
              <a:t> driver, which includes evasion mechanisms and new ideas to overcome entropy analysis. The presented detection ideas will be able to reveal any diluted executable code. Finally, I demonstrated the architecture of a software tool, which uses video cards to speed up memory forensics. This work is now still in progress. And now I’m looking for a team who will consider this as a prospective direction. So, I’ve got some more ideas how to detect zero-day malware.</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35</a:t>
            </a:fld>
            <a:endParaRPr lang="en-US"/>
          </a:p>
        </p:txBody>
      </p:sp>
    </p:spTree>
    <p:extLst>
      <p:ext uri="{BB962C8B-B14F-4D97-AF65-F5344CB8AC3E}">
        <p14:creationId xmlns:p14="http://schemas.microsoft.com/office/powerpoint/2010/main" val="3955549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my dreams is to track memory changes or programs activities in the memory in real time. We have similar tools to monitor file system, registry and network activity, but we don’t have such a tool for memory. It will be so helpful for cyber security. My idea is to create a memory monitor or </a:t>
            </a:r>
            <a:r>
              <a:rPr lang="en-US" sz="1200" kern="1200" dirty="0" err="1" smtClean="0">
                <a:solidFill>
                  <a:schemeClr val="tx1"/>
                </a:solidFill>
                <a:effectLst/>
                <a:latin typeface="+mn-lt"/>
                <a:ea typeface="+mn-ea"/>
                <a:cs typeface="+mn-cs"/>
              </a:rPr>
              <a:t>MemoryMon</a:t>
            </a:r>
            <a:r>
              <a:rPr lang="en-US" sz="1200" kern="1200" dirty="0" smtClean="0">
                <a:solidFill>
                  <a:schemeClr val="tx1"/>
                </a:solidFill>
                <a:effectLst/>
                <a:latin typeface="+mn-lt"/>
                <a:ea typeface="+mn-ea"/>
                <a:cs typeface="+mn-cs"/>
              </a:rPr>
              <a:t> which will be hidden for malware, speedy in operation and resilient to common anti-forensics techniques. To do this I worked out in collaboration with a researcher from Canada, his name is Satoshi, and we developed a thin hypervisor using Intel VTX and EPT technologies.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36</a:t>
            </a:fld>
            <a:endParaRPr lang="en-US"/>
          </a:p>
        </p:txBody>
      </p:sp>
    </p:spTree>
    <p:extLst>
      <p:ext uri="{BB962C8B-B14F-4D97-AF65-F5344CB8AC3E}">
        <p14:creationId xmlns:p14="http://schemas.microsoft.com/office/powerpoint/2010/main" val="647056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MemoryMon</a:t>
            </a:r>
            <a:r>
              <a:rPr lang="en-US" sz="1200" kern="1200" dirty="0" smtClean="0">
                <a:solidFill>
                  <a:schemeClr val="tx1"/>
                </a:solidFill>
                <a:effectLst/>
                <a:latin typeface="+mn-lt"/>
                <a:ea typeface="+mn-ea"/>
                <a:cs typeface="+mn-cs"/>
              </a:rPr>
              <a:t> can be used to monitor memory in two cases. The first one is monitoring access to specified memory regions to protect system critical data. We will log and control all access attempts to this memory region. The second case is recording any types of memory access from a specified memory region. We will monitor memory activities of a suspicious driver. All details about implementation are in Satoshi’s talk on the </a:t>
            </a:r>
            <a:r>
              <a:rPr lang="en-US" sz="1200" kern="1200" dirty="0" err="1" smtClean="0">
                <a:solidFill>
                  <a:schemeClr val="tx1"/>
                </a:solidFill>
                <a:effectLst/>
                <a:latin typeface="+mn-lt"/>
                <a:ea typeface="+mn-ea"/>
                <a:cs typeface="+mn-cs"/>
              </a:rPr>
              <a:t>REcon</a:t>
            </a:r>
            <a:r>
              <a:rPr lang="en-US" sz="1200" kern="1200" dirty="0" smtClean="0">
                <a:solidFill>
                  <a:schemeClr val="tx1"/>
                </a:solidFill>
                <a:effectLst/>
                <a:latin typeface="+mn-lt"/>
                <a:ea typeface="+mn-ea"/>
                <a:cs typeface="+mn-cs"/>
              </a:rPr>
              <a:t> conference.</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37</a:t>
            </a:fld>
            <a:endParaRPr lang="en-US"/>
          </a:p>
        </p:txBody>
      </p:sp>
    </p:spTree>
    <p:extLst>
      <p:ext uri="{BB962C8B-B14F-4D97-AF65-F5344CB8AC3E}">
        <p14:creationId xmlns:p14="http://schemas.microsoft.com/office/powerpoint/2010/main" val="647056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During an incident response process cyber security experts analyze huge amount of data, such as different systems logs and memory dumps. To do all these things, why don’t we use virtual gears or headsets, which are so popular nowadays. New 3D view, instead of existing 2D, could really speed-up analysis and could make it more vivid. I hope it will become one of the future trends in cyber security.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38</a:t>
            </a:fld>
            <a:endParaRPr lang="en-US"/>
          </a:p>
        </p:txBody>
      </p:sp>
    </p:spTree>
    <p:extLst>
      <p:ext uri="{BB962C8B-B14F-4D97-AF65-F5344CB8AC3E}">
        <p14:creationId xmlns:p14="http://schemas.microsoft.com/office/powerpoint/2010/main" val="3868066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Thank you!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39</a:t>
            </a:fld>
            <a:endParaRPr lang="en-US"/>
          </a:p>
        </p:txBody>
      </p:sp>
    </p:spTree>
    <p:extLst>
      <p:ext uri="{BB962C8B-B14F-4D97-AF65-F5344CB8AC3E}">
        <p14:creationId xmlns:p14="http://schemas.microsoft.com/office/powerpoint/2010/main" val="264937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You know, for example, ‘</a:t>
            </a:r>
            <a:r>
              <a:rPr lang="en-US" sz="1200" kern="1200" dirty="0" err="1" smtClean="0">
                <a:solidFill>
                  <a:schemeClr val="tx1"/>
                </a:solidFill>
                <a:effectLst/>
                <a:latin typeface="+mn-lt"/>
                <a:ea typeface="+mn-ea"/>
                <a:cs typeface="+mn-cs"/>
              </a:rPr>
              <a:t>BlackEnergy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trojan</a:t>
            </a:r>
            <a:r>
              <a:rPr lang="en-US" sz="1200" kern="1200" dirty="0" smtClean="0">
                <a:solidFill>
                  <a:schemeClr val="tx1"/>
                </a:solidFill>
                <a:effectLst/>
                <a:latin typeface="+mn-lt"/>
                <a:ea typeface="+mn-ea"/>
                <a:cs typeface="+mn-cs"/>
              </a:rPr>
              <a:t> infiltrated into the power grid and water distribution systems. Another example is ‘</a:t>
            </a:r>
            <a:r>
              <a:rPr lang="en-US" sz="1200" kern="1200" dirty="0" err="1" smtClean="0">
                <a:solidFill>
                  <a:schemeClr val="tx1"/>
                </a:solidFill>
                <a:effectLst/>
                <a:latin typeface="+mn-lt"/>
                <a:ea typeface="+mn-ea"/>
                <a:cs typeface="+mn-cs"/>
              </a:rPr>
              <a:t>Havex</a:t>
            </a:r>
            <a:r>
              <a:rPr lang="en-US" sz="1200" kern="1200" dirty="0" smtClean="0">
                <a:solidFill>
                  <a:schemeClr val="tx1"/>
                </a:solidFill>
                <a:effectLst/>
                <a:latin typeface="+mn-lt"/>
                <a:ea typeface="+mn-ea"/>
                <a:cs typeface="+mn-cs"/>
              </a:rPr>
              <a:t>’ malware, which caused significant damage to a steel mill plant in Germany two years ago. You know even in the US now there is about 20% increase in computer security incidents in the nuclear power stations. The most dramatic thing is that hackers can plant malware, which can be simultaneously executed to disrupt various systems and cause cascading failures. </a:t>
            </a:r>
          </a:p>
          <a:p>
            <a:r>
              <a:rPr lang="en-US" sz="1200" kern="1200" dirty="0" smtClean="0">
                <a:solidFill>
                  <a:schemeClr val="tx1"/>
                </a:solidFill>
                <a:effectLst/>
                <a:latin typeface="+mn-lt"/>
                <a:ea typeface="+mn-ea"/>
                <a:cs typeface="+mn-cs"/>
              </a:rPr>
              <a:t>By and large such malware code is always well-prepared to its detection. The point is that hackers know very well how anti-viruses work and they apply various anti-forensic techniques to avoid malware detection. Nowadays we need to detect hidden malware, under these new conditions, under the deliberate countermeasures. These three aspects of malware, are indicative of a higher level of adversary’s involvement.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B0980E-197E-45F0-AC8C-A8ED625E7C29}" type="slidenum">
              <a:rPr lang="en-US" smtClean="0"/>
              <a:t>4</a:t>
            </a:fld>
            <a:endParaRPr lang="en-US"/>
          </a:p>
        </p:txBody>
      </p:sp>
    </p:spTree>
    <p:extLst>
      <p:ext uri="{BB962C8B-B14F-4D97-AF65-F5344CB8AC3E}">
        <p14:creationId xmlns:p14="http://schemas.microsoft.com/office/powerpoint/2010/main" val="1455975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malicious binaries can contain fake digital certificates even from Microsoft, so this kind of ‘authentication process’ becomes absolutely senseless. You can see that malware authors are clever enough to be one step ahead. We can say modern antiviruses have no ability to react swiftly against highly sophisticated malware attacks. Let’s look inside the modern malware and see what’s what.</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5</a:t>
            </a:fld>
            <a:endParaRPr lang="en-US"/>
          </a:p>
        </p:txBody>
      </p:sp>
    </p:spTree>
    <p:extLst>
      <p:ext uri="{BB962C8B-B14F-4D97-AF65-F5344CB8AC3E}">
        <p14:creationId xmlns:p14="http://schemas.microsoft.com/office/powerpoint/2010/main" val="1318267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Malware usually includes an exploit, a dropper and a malware driver itself. The exploit is aware of vulnerabilities and gains control of a computer system. The dropper installs driver in the operating system. After that the malware driver is loaded and the system becomes infected. After-a-while, anti-virus companies create new signatures or new updates. And only after the installation of these updates the malware will be deleted and finally our computers will be okay again. But, during this infection phase, users do not know that their computers are infected. And, no‑one‑knows what to do until antivirus guys prepare their reports. Revealing of modern malware is very time-consuming. You see, sometimes it can take even several months.</a:t>
            </a:r>
          </a:p>
          <a:p>
            <a:r>
              <a:rPr lang="en-US" sz="1200" kern="1200" dirty="0" smtClean="0">
                <a:solidFill>
                  <a:schemeClr val="tx1"/>
                </a:solidFill>
                <a:effectLst/>
                <a:latin typeface="+mn-lt"/>
                <a:ea typeface="+mn-ea"/>
                <a:cs typeface="+mn-cs"/>
              </a:rPr>
              <a:t>Look at the slide, the blue curve shows the malware “life cycle”. Hackers always improve their ‘products’. </a:t>
            </a:r>
          </a:p>
          <a:p>
            <a:r>
              <a:rPr lang="en-US" sz="1200" kern="1200" dirty="0" smtClean="0">
                <a:solidFill>
                  <a:schemeClr val="tx1"/>
                </a:solidFill>
                <a:effectLst/>
                <a:latin typeface="+mn-lt"/>
                <a:ea typeface="+mn-ea"/>
                <a:cs typeface="+mn-cs"/>
              </a:rPr>
              <a:t>My idea is to warn users about the suspicious driver as early as possible. Here! Look at the yellow arrow. </a:t>
            </a:r>
          </a:p>
          <a:p>
            <a:r>
              <a:rPr lang="en-US" sz="1200" kern="1200" dirty="0" smtClean="0">
                <a:solidFill>
                  <a:schemeClr val="tx1"/>
                </a:solidFill>
                <a:effectLst/>
                <a:latin typeface="+mn-lt"/>
                <a:ea typeface="+mn-ea"/>
                <a:cs typeface="+mn-cs"/>
              </a:rPr>
              <a:t>This early notification of a suspicious driver can help users to prevent losing data, which is the most important thing. And, it could initiate the ‘incident response’ much earlier.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6</a:t>
            </a:fld>
            <a:endParaRPr lang="en-US"/>
          </a:p>
        </p:txBody>
      </p:sp>
    </p:spTree>
    <p:extLst>
      <p:ext uri="{BB962C8B-B14F-4D97-AF65-F5344CB8AC3E}">
        <p14:creationId xmlns:p14="http://schemas.microsoft.com/office/powerpoint/2010/main" val="215832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clarify the problem with drivers-detection let me tell you about a cross-view-detection-approach. </a:t>
            </a:r>
          </a:p>
          <a:p>
            <a:r>
              <a:rPr lang="en-US" sz="1200" kern="1200" dirty="0" smtClean="0">
                <a:solidFill>
                  <a:schemeClr val="tx1"/>
                </a:solidFill>
                <a:effectLst/>
                <a:latin typeface="+mn-lt"/>
                <a:ea typeface="+mn-ea"/>
                <a:cs typeface="+mn-cs"/>
              </a:rPr>
              <a:t>This well-known approach is based on comparing two lists of drivers information. These lists have to be based on two different sources of drivers data. An anomaly could be found by periodically comparing the content of these two lists. The first list is usually filled-in by the Windows built-in tool. A malware driver usually bypasses this list, because otherwise it can be easily detected by any user. We usually assume that hackers don’t know about all other lists, but actually clever hackers succeed in bypassing all the lists. So this is the main question – how to fill-in this hypothetical second list, which will be resilient to common anti-forensic techniques? </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7</a:t>
            </a:fld>
            <a:endParaRPr lang="en-US"/>
          </a:p>
        </p:txBody>
      </p:sp>
    </p:spTree>
    <p:extLst>
      <p:ext uri="{BB962C8B-B14F-4D97-AF65-F5344CB8AC3E}">
        <p14:creationId xmlns:p14="http://schemas.microsoft.com/office/powerpoint/2010/main" val="1108956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answer this tough question let’s look at what has been changed or added in the operating system, after some new driver is loaded. The information about it is automatically added into several system lists and its file is loaded from the hard disk into the memory. As a result, we’ve got new structures in the lists and new file in the memory. Both of these changes can be used to create various lists of drivers.</a:t>
            </a:r>
            <a:endParaRPr lang="en-US" dirty="0"/>
          </a:p>
        </p:txBody>
      </p:sp>
      <p:sp>
        <p:nvSpPr>
          <p:cNvPr id="4" name="Slide Number Placeholder 3"/>
          <p:cNvSpPr>
            <a:spLocks noGrp="1"/>
          </p:cNvSpPr>
          <p:nvPr>
            <p:ph type="sldNum" sz="quarter" idx="10"/>
          </p:nvPr>
        </p:nvSpPr>
        <p:spPr/>
        <p:txBody>
          <a:bodyPr/>
          <a:lstStyle/>
          <a:p>
            <a:fld id="{C2B0980E-197E-45F0-AC8C-A8ED625E7C29}" type="slidenum">
              <a:rPr lang="en-US" smtClean="0"/>
              <a:t>8</a:t>
            </a:fld>
            <a:endParaRPr lang="en-US"/>
          </a:p>
        </p:txBody>
      </p:sp>
    </p:spTree>
    <p:extLst>
      <p:ext uri="{BB962C8B-B14F-4D97-AF65-F5344CB8AC3E}">
        <p14:creationId xmlns:p14="http://schemas.microsoft.com/office/powerpoint/2010/main" val="545622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According to these changes all detection approaches can be classified into two groups: using drivers structures and using driver’s files in the memory.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B0980E-197E-45F0-AC8C-A8ED625E7C29}" type="slidenum">
              <a:rPr lang="en-US" smtClean="0"/>
              <a:t>9</a:t>
            </a:fld>
            <a:endParaRPr lang="en-US"/>
          </a:p>
        </p:txBody>
      </p:sp>
    </p:spTree>
    <p:extLst>
      <p:ext uri="{BB962C8B-B14F-4D97-AF65-F5344CB8AC3E}">
        <p14:creationId xmlns:p14="http://schemas.microsoft.com/office/powerpoint/2010/main" val="157184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0C7FB1-AE9F-4C83-B64D-3A48C5D137D9}"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87DC0-7F50-42CD-BBBE-DFE2D2733848}" type="slidenum">
              <a:rPr lang="en-US" smtClean="0"/>
              <a:t>‹#›</a:t>
            </a:fld>
            <a:endParaRPr lang="en-US"/>
          </a:p>
        </p:txBody>
      </p:sp>
    </p:spTree>
    <p:extLst>
      <p:ext uri="{BB962C8B-B14F-4D97-AF65-F5344CB8AC3E}">
        <p14:creationId xmlns:p14="http://schemas.microsoft.com/office/powerpoint/2010/main" val="1327744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C7FB1-AE9F-4C83-B64D-3A48C5D137D9}"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87DC0-7F50-42CD-BBBE-DFE2D2733848}" type="slidenum">
              <a:rPr lang="en-US" smtClean="0"/>
              <a:t>‹#›</a:t>
            </a:fld>
            <a:endParaRPr lang="en-US"/>
          </a:p>
        </p:txBody>
      </p:sp>
    </p:spTree>
    <p:extLst>
      <p:ext uri="{BB962C8B-B14F-4D97-AF65-F5344CB8AC3E}">
        <p14:creationId xmlns:p14="http://schemas.microsoft.com/office/powerpoint/2010/main" val="253199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C7FB1-AE9F-4C83-B64D-3A48C5D137D9}"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87DC0-7F50-42CD-BBBE-DFE2D2733848}" type="slidenum">
              <a:rPr lang="en-US" smtClean="0"/>
              <a:t>‹#›</a:t>
            </a:fld>
            <a:endParaRPr lang="en-US"/>
          </a:p>
        </p:txBody>
      </p:sp>
    </p:spTree>
    <p:extLst>
      <p:ext uri="{BB962C8B-B14F-4D97-AF65-F5344CB8AC3E}">
        <p14:creationId xmlns:p14="http://schemas.microsoft.com/office/powerpoint/2010/main" val="208893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C7FB1-AE9F-4C83-B64D-3A48C5D137D9}"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87DC0-7F50-42CD-BBBE-DFE2D2733848}" type="slidenum">
              <a:rPr lang="en-US" smtClean="0"/>
              <a:t>‹#›</a:t>
            </a:fld>
            <a:endParaRPr lang="en-US"/>
          </a:p>
        </p:txBody>
      </p:sp>
    </p:spTree>
    <p:extLst>
      <p:ext uri="{BB962C8B-B14F-4D97-AF65-F5344CB8AC3E}">
        <p14:creationId xmlns:p14="http://schemas.microsoft.com/office/powerpoint/2010/main" val="24898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0C7FB1-AE9F-4C83-B64D-3A48C5D137D9}"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87DC0-7F50-42CD-BBBE-DFE2D2733848}" type="slidenum">
              <a:rPr lang="en-US" smtClean="0"/>
              <a:t>‹#›</a:t>
            </a:fld>
            <a:endParaRPr lang="en-US"/>
          </a:p>
        </p:txBody>
      </p:sp>
    </p:spTree>
    <p:extLst>
      <p:ext uri="{BB962C8B-B14F-4D97-AF65-F5344CB8AC3E}">
        <p14:creationId xmlns:p14="http://schemas.microsoft.com/office/powerpoint/2010/main" val="2820832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0C7FB1-AE9F-4C83-B64D-3A48C5D137D9}"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687DC0-7F50-42CD-BBBE-DFE2D2733848}" type="slidenum">
              <a:rPr lang="en-US" smtClean="0"/>
              <a:t>‹#›</a:t>
            </a:fld>
            <a:endParaRPr lang="en-US"/>
          </a:p>
        </p:txBody>
      </p:sp>
    </p:spTree>
    <p:extLst>
      <p:ext uri="{BB962C8B-B14F-4D97-AF65-F5344CB8AC3E}">
        <p14:creationId xmlns:p14="http://schemas.microsoft.com/office/powerpoint/2010/main" val="2998931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0C7FB1-AE9F-4C83-B64D-3A48C5D137D9}" type="datetimeFigureOut">
              <a:rPr lang="en-US" smtClean="0"/>
              <a:t>4/12/2017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687DC0-7F50-42CD-BBBE-DFE2D2733848}" type="slidenum">
              <a:rPr lang="en-US" smtClean="0"/>
              <a:t>‹#›</a:t>
            </a:fld>
            <a:endParaRPr lang="en-US"/>
          </a:p>
        </p:txBody>
      </p:sp>
    </p:spTree>
    <p:extLst>
      <p:ext uri="{BB962C8B-B14F-4D97-AF65-F5344CB8AC3E}">
        <p14:creationId xmlns:p14="http://schemas.microsoft.com/office/powerpoint/2010/main" val="37098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0C7FB1-AE9F-4C83-B64D-3A48C5D137D9}" type="datetimeFigureOut">
              <a:rPr lang="en-US" smtClean="0"/>
              <a:t>4/12/2017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687DC0-7F50-42CD-BBBE-DFE2D2733848}" type="slidenum">
              <a:rPr lang="en-US" smtClean="0"/>
              <a:t>‹#›</a:t>
            </a:fld>
            <a:endParaRPr lang="en-US"/>
          </a:p>
        </p:txBody>
      </p:sp>
    </p:spTree>
    <p:extLst>
      <p:ext uri="{BB962C8B-B14F-4D97-AF65-F5344CB8AC3E}">
        <p14:creationId xmlns:p14="http://schemas.microsoft.com/office/powerpoint/2010/main" val="150671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0C7FB1-AE9F-4C83-B64D-3A48C5D137D9}" type="datetimeFigureOut">
              <a:rPr lang="en-US" smtClean="0"/>
              <a:t>4/12/2017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687DC0-7F50-42CD-BBBE-DFE2D2733848}" type="slidenum">
              <a:rPr lang="en-US" smtClean="0"/>
              <a:t>‹#›</a:t>
            </a:fld>
            <a:endParaRPr lang="en-US"/>
          </a:p>
        </p:txBody>
      </p:sp>
    </p:spTree>
    <p:extLst>
      <p:ext uri="{BB962C8B-B14F-4D97-AF65-F5344CB8AC3E}">
        <p14:creationId xmlns:p14="http://schemas.microsoft.com/office/powerpoint/2010/main" val="78368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0C7FB1-AE9F-4C83-B64D-3A48C5D137D9}"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687DC0-7F50-42CD-BBBE-DFE2D2733848}" type="slidenum">
              <a:rPr lang="en-US" smtClean="0"/>
              <a:t>‹#›</a:t>
            </a:fld>
            <a:endParaRPr lang="en-US"/>
          </a:p>
        </p:txBody>
      </p:sp>
    </p:spTree>
    <p:extLst>
      <p:ext uri="{BB962C8B-B14F-4D97-AF65-F5344CB8AC3E}">
        <p14:creationId xmlns:p14="http://schemas.microsoft.com/office/powerpoint/2010/main" val="4016391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0C7FB1-AE9F-4C83-B64D-3A48C5D137D9}"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687DC0-7F50-42CD-BBBE-DFE2D2733848}" type="slidenum">
              <a:rPr lang="en-US" smtClean="0"/>
              <a:t>‹#›</a:t>
            </a:fld>
            <a:endParaRPr lang="en-US"/>
          </a:p>
        </p:txBody>
      </p:sp>
    </p:spTree>
    <p:extLst>
      <p:ext uri="{BB962C8B-B14F-4D97-AF65-F5344CB8AC3E}">
        <p14:creationId xmlns:p14="http://schemas.microsoft.com/office/powerpoint/2010/main" val="2176226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0C7FB1-AE9F-4C83-B64D-3A48C5D137D9}" type="datetimeFigureOut">
              <a:rPr lang="en-US" smtClean="0"/>
              <a:t>4/12/2017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687DC0-7F50-42CD-BBBE-DFE2D2733848}" type="slidenum">
              <a:rPr lang="en-US" smtClean="0"/>
              <a:t>‹#›</a:t>
            </a:fld>
            <a:endParaRPr lang="en-US"/>
          </a:p>
        </p:txBody>
      </p:sp>
    </p:spTree>
    <p:extLst>
      <p:ext uri="{BB962C8B-B14F-4D97-AF65-F5344CB8AC3E}">
        <p14:creationId xmlns:p14="http://schemas.microsoft.com/office/powerpoint/2010/main" val="621959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0.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hyperlink" Target="https://sites.google.com/site/igorkorkin/for-student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59" y="872716"/>
            <a:ext cx="9167394" cy="2520280"/>
          </a:xfrm>
        </p:spPr>
        <p:txBody>
          <a:bodyPr>
            <a:noAutofit/>
          </a:bodyPr>
          <a:lstStyle/>
          <a:p>
            <a:pPr>
              <a:lnSpc>
                <a:spcPct val="200000"/>
              </a:lnSpc>
            </a:pPr>
            <a:r>
              <a:rPr lang="en-US" sz="3300" b="1" dirty="0" smtClean="0"/>
              <a:t>Acceleration of Statistical Detection of </a:t>
            </a:r>
            <a:br>
              <a:rPr lang="en-US" sz="3300" b="1" dirty="0" smtClean="0"/>
            </a:br>
            <a:r>
              <a:rPr lang="en-US" sz="3300" b="1" dirty="0" smtClean="0"/>
              <a:t>Zero-Day Malware in the Memory Dump Using CUDA-Enabled GPU Hardware</a:t>
            </a:r>
            <a:endParaRPr lang="en-US" sz="3300" b="1" dirty="0"/>
          </a:p>
        </p:txBody>
      </p:sp>
      <p:sp>
        <p:nvSpPr>
          <p:cNvPr id="3" name="Subtitle 2"/>
          <p:cNvSpPr>
            <a:spLocks noGrp="1"/>
          </p:cNvSpPr>
          <p:nvPr>
            <p:ph type="subTitle" idx="1"/>
          </p:nvPr>
        </p:nvSpPr>
        <p:spPr>
          <a:xfrm>
            <a:off x="-15859" y="4723021"/>
            <a:ext cx="9144000" cy="1694311"/>
          </a:xfrm>
        </p:spPr>
        <p:txBody>
          <a:bodyPr>
            <a:noAutofit/>
          </a:bodyPr>
          <a:lstStyle/>
          <a:p>
            <a:pPr>
              <a:lnSpc>
                <a:spcPct val="150000"/>
              </a:lnSpc>
            </a:pPr>
            <a:r>
              <a:rPr lang="en-US" sz="2800" dirty="0">
                <a:solidFill>
                  <a:schemeClr val="tx1"/>
                </a:solidFill>
                <a:latin typeface="Sveningsson" pitchFamily="2" charset="0"/>
              </a:rPr>
              <a:t>Igor </a:t>
            </a:r>
            <a:r>
              <a:rPr lang="en-US" sz="2800" dirty="0" smtClean="0">
                <a:solidFill>
                  <a:schemeClr val="tx1"/>
                </a:solidFill>
                <a:latin typeface="Sveningsson" pitchFamily="2" charset="0"/>
              </a:rPr>
              <a:t>Korkin,</a:t>
            </a:r>
            <a:r>
              <a:rPr lang="ru-RU" sz="2800" dirty="0" smtClean="0">
                <a:solidFill>
                  <a:schemeClr val="tx1"/>
                </a:solidFill>
              </a:rPr>
              <a:t> </a:t>
            </a:r>
            <a:r>
              <a:rPr lang="en-US" sz="2800" dirty="0" smtClean="0">
                <a:solidFill>
                  <a:schemeClr val="tx1"/>
                </a:solidFill>
                <a:latin typeface="Sveningsson" pitchFamily="2" charset="0"/>
              </a:rPr>
              <a:t>Ph.D.       </a:t>
            </a:r>
            <a:r>
              <a:rPr lang="en-US" sz="2800" dirty="0" err="1" smtClean="0">
                <a:solidFill>
                  <a:schemeClr val="tx1"/>
                </a:solidFill>
                <a:latin typeface="Sveningsson" pitchFamily="2" charset="0"/>
              </a:rPr>
              <a:t>Iwan</a:t>
            </a:r>
            <a:r>
              <a:rPr lang="en-US" sz="2800" dirty="0" smtClean="0">
                <a:solidFill>
                  <a:schemeClr val="tx1"/>
                </a:solidFill>
                <a:latin typeface="Sveningsson" pitchFamily="2" charset="0"/>
              </a:rPr>
              <a:t> </a:t>
            </a:r>
            <a:r>
              <a:rPr lang="en-US" sz="2800" dirty="0" err="1" smtClean="0">
                <a:solidFill>
                  <a:schemeClr val="tx1"/>
                </a:solidFill>
                <a:latin typeface="Sveningsson" pitchFamily="2" charset="0"/>
              </a:rPr>
              <a:t>Nesterow</a:t>
            </a:r>
            <a:r>
              <a:rPr lang="en-US" sz="2800" dirty="0" smtClean="0">
                <a:solidFill>
                  <a:schemeClr val="tx1"/>
                </a:solidFill>
                <a:latin typeface="Sveningsson" pitchFamily="2" charset="0"/>
              </a:rPr>
              <a:t/>
            </a:r>
            <a:br>
              <a:rPr lang="en-US" sz="2800" dirty="0" smtClean="0">
                <a:solidFill>
                  <a:schemeClr val="tx1"/>
                </a:solidFill>
                <a:latin typeface="Sveningsson" pitchFamily="2" charset="0"/>
              </a:rPr>
            </a:br>
            <a:r>
              <a:rPr lang="en-US" sz="2800" dirty="0" smtClean="0">
                <a:solidFill>
                  <a:schemeClr val="tx1"/>
                </a:solidFill>
                <a:latin typeface="Sveningsson" pitchFamily="2" charset="0"/>
              </a:rPr>
              <a:t>Independent Researchers</a:t>
            </a:r>
            <a:br>
              <a:rPr lang="en-US" sz="2800" dirty="0" smtClean="0">
                <a:solidFill>
                  <a:schemeClr val="tx1"/>
                </a:solidFill>
                <a:latin typeface="Sveningsson" pitchFamily="2" charset="0"/>
              </a:rPr>
            </a:br>
            <a:r>
              <a:rPr lang="en-US" sz="2800" dirty="0" smtClean="0">
                <a:solidFill>
                  <a:schemeClr val="tx1"/>
                </a:solidFill>
                <a:latin typeface="Sveningsson" pitchFamily="2" charset="0"/>
              </a:rPr>
              <a:t>2016</a:t>
            </a:r>
            <a:endParaRPr lang="en-US" sz="2800" dirty="0">
              <a:solidFill>
                <a:schemeClr val="tx1"/>
              </a:solidFill>
              <a:latin typeface="Sveningsson" pitchFamily="2" charset="0"/>
            </a:endParaRPr>
          </a:p>
        </p:txBody>
      </p:sp>
    </p:spTree>
    <p:extLst>
      <p:ext uri="{BB962C8B-B14F-4D97-AF65-F5344CB8AC3E}">
        <p14:creationId xmlns:p14="http://schemas.microsoft.com/office/powerpoint/2010/main" val="2031814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5121"/>
            <a:ext cx="8229600" cy="883599"/>
          </a:xfrm>
        </p:spPr>
        <p:txBody>
          <a:bodyPr>
            <a:normAutofit/>
          </a:bodyPr>
          <a:lstStyle/>
          <a:p>
            <a:r>
              <a:rPr lang="en-US" sz="3200" b="1" dirty="0" smtClean="0"/>
              <a:t>Classification of drivers detection</a:t>
            </a:r>
            <a:endParaRPr lang="en-US" sz="3200" b="1" dirty="0"/>
          </a:p>
        </p:txBody>
      </p:sp>
      <p:sp>
        <p:nvSpPr>
          <p:cNvPr id="3" name="Rectangle 2"/>
          <p:cNvSpPr/>
          <p:nvPr/>
        </p:nvSpPr>
        <p:spPr>
          <a:xfrm>
            <a:off x="1674416" y="1052736"/>
            <a:ext cx="5688632"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The ways to detect drivers</a:t>
            </a:r>
            <a:endParaRPr lang="en-US" sz="2800" dirty="0"/>
          </a:p>
        </p:txBody>
      </p:sp>
      <p:sp>
        <p:nvSpPr>
          <p:cNvPr id="5" name="Rectangle 4"/>
          <p:cNvSpPr/>
          <p:nvPr/>
        </p:nvSpPr>
        <p:spPr>
          <a:xfrm>
            <a:off x="467544" y="2564904"/>
            <a:ext cx="3528392"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Using drivers structures</a:t>
            </a:r>
            <a:endParaRPr lang="en-US" sz="2800" dirty="0"/>
          </a:p>
        </p:txBody>
      </p:sp>
      <p:sp>
        <p:nvSpPr>
          <p:cNvPr id="6" name="Rectangle 5"/>
          <p:cNvSpPr/>
          <p:nvPr/>
        </p:nvSpPr>
        <p:spPr>
          <a:xfrm>
            <a:off x="5436096" y="2564904"/>
            <a:ext cx="3384376"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Using the content of the drivers files</a:t>
            </a:r>
            <a:endParaRPr lang="en-US" sz="2800" dirty="0"/>
          </a:p>
        </p:txBody>
      </p:sp>
      <p:sp>
        <p:nvSpPr>
          <p:cNvPr id="9" name="Rectangle 8"/>
          <p:cNvSpPr/>
          <p:nvPr/>
        </p:nvSpPr>
        <p:spPr>
          <a:xfrm>
            <a:off x="918332" y="4005064"/>
            <a:ext cx="4085716"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Based on the links between structures </a:t>
            </a:r>
            <a:endParaRPr lang="en-US" sz="2800" dirty="0"/>
          </a:p>
        </p:txBody>
      </p:sp>
      <p:sp>
        <p:nvSpPr>
          <p:cNvPr id="10" name="Rectangle 9"/>
          <p:cNvSpPr/>
          <p:nvPr/>
        </p:nvSpPr>
        <p:spPr>
          <a:xfrm>
            <a:off x="918332" y="5301208"/>
            <a:ext cx="4085716"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Signature-based scanning of drivers structures</a:t>
            </a:r>
            <a:endParaRPr lang="en-US" sz="2800" dirty="0"/>
          </a:p>
        </p:txBody>
      </p:sp>
      <p:cxnSp>
        <p:nvCxnSpPr>
          <p:cNvPr id="14" name="Straight Connector 13"/>
          <p:cNvCxnSpPr/>
          <p:nvPr/>
        </p:nvCxnSpPr>
        <p:spPr>
          <a:xfrm>
            <a:off x="611560" y="3501008"/>
            <a:ext cx="0" cy="2268252"/>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p:cNvCxnSpPr>
            <a:stCxn id="9" idx="1"/>
          </p:cNvCxnSpPr>
          <p:nvPr/>
        </p:nvCxnSpPr>
        <p:spPr>
          <a:xfrm flipH="1">
            <a:off x="611560" y="4473116"/>
            <a:ext cx="306772" cy="0"/>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24" name="Straight Connector 23"/>
          <p:cNvCxnSpPr>
            <a:stCxn id="10" idx="1"/>
          </p:cNvCxnSpPr>
          <p:nvPr/>
        </p:nvCxnSpPr>
        <p:spPr>
          <a:xfrm flipH="1">
            <a:off x="611560" y="5769260"/>
            <a:ext cx="306772" cy="0"/>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H="1">
            <a:off x="2231740" y="2276872"/>
            <a:ext cx="48965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Connector 48"/>
          <p:cNvCxnSpPr>
            <a:stCxn id="5" idx="0"/>
          </p:cNvCxnSpPr>
          <p:nvPr/>
        </p:nvCxnSpPr>
        <p:spPr>
          <a:xfrm flipV="1">
            <a:off x="2231740" y="2276872"/>
            <a:ext cx="0" cy="288032"/>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50" name="Straight Connector 49"/>
          <p:cNvCxnSpPr>
            <a:stCxn id="6" idx="0"/>
          </p:cNvCxnSpPr>
          <p:nvPr/>
        </p:nvCxnSpPr>
        <p:spPr>
          <a:xfrm flipV="1">
            <a:off x="7128284" y="2276872"/>
            <a:ext cx="0" cy="288032"/>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65" name="Straight Connector 64"/>
          <p:cNvCxnSpPr>
            <a:endCxn id="3" idx="2"/>
          </p:cNvCxnSpPr>
          <p:nvPr/>
        </p:nvCxnSpPr>
        <p:spPr>
          <a:xfrm flipV="1">
            <a:off x="4518732" y="1988840"/>
            <a:ext cx="0" cy="288032"/>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7525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5121"/>
            <a:ext cx="8229600" cy="883599"/>
          </a:xfrm>
        </p:spPr>
        <p:txBody>
          <a:bodyPr>
            <a:normAutofit/>
          </a:bodyPr>
          <a:lstStyle/>
          <a:p>
            <a:r>
              <a:rPr lang="en-US" sz="3200" b="1" dirty="0" smtClean="0"/>
              <a:t>Classification of drivers detection</a:t>
            </a:r>
            <a:endParaRPr lang="en-US" sz="3200" b="1" dirty="0"/>
          </a:p>
        </p:txBody>
      </p:sp>
      <p:sp>
        <p:nvSpPr>
          <p:cNvPr id="3" name="Rectangle 2"/>
          <p:cNvSpPr/>
          <p:nvPr/>
        </p:nvSpPr>
        <p:spPr>
          <a:xfrm>
            <a:off x="1674416" y="1052736"/>
            <a:ext cx="5688632"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The ways to detect drivers</a:t>
            </a:r>
            <a:endParaRPr lang="en-US" sz="2800" dirty="0"/>
          </a:p>
        </p:txBody>
      </p:sp>
      <p:sp>
        <p:nvSpPr>
          <p:cNvPr id="5" name="Rectangle 4"/>
          <p:cNvSpPr/>
          <p:nvPr/>
        </p:nvSpPr>
        <p:spPr>
          <a:xfrm>
            <a:off x="467544" y="2564904"/>
            <a:ext cx="3528392"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Using drivers structures</a:t>
            </a:r>
            <a:endParaRPr lang="en-US" sz="2800" dirty="0"/>
          </a:p>
        </p:txBody>
      </p:sp>
      <p:sp>
        <p:nvSpPr>
          <p:cNvPr id="6" name="Rectangle 5"/>
          <p:cNvSpPr/>
          <p:nvPr/>
        </p:nvSpPr>
        <p:spPr>
          <a:xfrm>
            <a:off x="5436096" y="2564904"/>
            <a:ext cx="3384376"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Using the content of the drivers files</a:t>
            </a:r>
            <a:endParaRPr lang="en-US" sz="2800" dirty="0"/>
          </a:p>
        </p:txBody>
      </p:sp>
      <p:sp>
        <p:nvSpPr>
          <p:cNvPr id="9" name="Rectangle 8"/>
          <p:cNvSpPr/>
          <p:nvPr/>
        </p:nvSpPr>
        <p:spPr>
          <a:xfrm>
            <a:off x="918332" y="4005064"/>
            <a:ext cx="4085716"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Based on the links between structures </a:t>
            </a:r>
            <a:endParaRPr lang="en-US" sz="2800" dirty="0"/>
          </a:p>
        </p:txBody>
      </p:sp>
      <p:sp>
        <p:nvSpPr>
          <p:cNvPr id="10" name="Rectangle 9"/>
          <p:cNvSpPr/>
          <p:nvPr/>
        </p:nvSpPr>
        <p:spPr>
          <a:xfrm>
            <a:off x="918332" y="5301208"/>
            <a:ext cx="4085716"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Signature-based scanning of drivers structures</a:t>
            </a:r>
            <a:endParaRPr lang="en-US" sz="2800" dirty="0"/>
          </a:p>
        </p:txBody>
      </p:sp>
      <p:sp>
        <p:nvSpPr>
          <p:cNvPr id="11" name="Rectangle 10"/>
          <p:cNvSpPr/>
          <p:nvPr/>
        </p:nvSpPr>
        <p:spPr>
          <a:xfrm>
            <a:off x="6012160" y="4005064"/>
            <a:ext cx="2736304"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Signature-based detection</a:t>
            </a:r>
            <a:endParaRPr lang="en-US" sz="2800" dirty="0"/>
          </a:p>
        </p:txBody>
      </p:sp>
      <p:sp>
        <p:nvSpPr>
          <p:cNvPr id="12" name="Rectangle 11"/>
          <p:cNvSpPr/>
          <p:nvPr/>
        </p:nvSpPr>
        <p:spPr>
          <a:xfrm>
            <a:off x="6012160" y="5301208"/>
            <a:ext cx="2736304" cy="936104"/>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Statistical-based </a:t>
            </a:r>
            <a:r>
              <a:rPr lang="en-US" sz="2800" dirty="0"/>
              <a:t>detection</a:t>
            </a:r>
          </a:p>
        </p:txBody>
      </p:sp>
      <p:cxnSp>
        <p:nvCxnSpPr>
          <p:cNvPr id="14" name="Straight Connector 13"/>
          <p:cNvCxnSpPr/>
          <p:nvPr/>
        </p:nvCxnSpPr>
        <p:spPr>
          <a:xfrm>
            <a:off x="611560" y="3501008"/>
            <a:ext cx="0" cy="2268252"/>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p:cNvCxnSpPr>
            <a:stCxn id="9" idx="1"/>
          </p:cNvCxnSpPr>
          <p:nvPr/>
        </p:nvCxnSpPr>
        <p:spPr>
          <a:xfrm flipH="1">
            <a:off x="611560" y="4473116"/>
            <a:ext cx="306772" cy="0"/>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24" name="Straight Connector 23"/>
          <p:cNvCxnSpPr>
            <a:stCxn id="10" idx="1"/>
          </p:cNvCxnSpPr>
          <p:nvPr/>
        </p:nvCxnSpPr>
        <p:spPr>
          <a:xfrm flipH="1">
            <a:off x="611560" y="5769260"/>
            <a:ext cx="306772" cy="0"/>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5652120" y="3501008"/>
            <a:ext cx="0" cy="2268252"/>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Straight Connector 28"/>
          <p:cNvCxnSpPr>
            <a:stCxn id="11" idx="1"/>
          </p:cNvCxnSpPr>
          <p:nvPr/>
        </p:nvCxnSpPr>
        <p:spPr>
          <a:xfrm flipH="1">
            <a:off x="5652120" y="4473116"/>
            <a:ext cx="360040" cy="0"/>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1"/>
          </p:cNvCxnSpPr>
          <p:nvPr/>
        </p:nvCxnSpPr>
        <p:spPr>
          <a:xfrm flipH="1">
            <a:off x="5652120" y="5769260"/>
            <a:ext cx="360040" cy="0"/>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H="1">
            <a:off x="2231740" y="2276872"/>
            <a:ext cx="48965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Connector 48"/>
          <p:cNvCxnSpPr>
            <a:stCxn id="5" idx="0"/>
          </p:cNvCxnSpPr>
          <p:nvPr/>
        </p:nvCxnSpPr>
        <p:spPr>
          <a:xfrm flipV="1">
            <a:off x="2231740" y="2276872"/>
            <a:ext cx="0" cy="288032"/>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50" name="Straight Connector 49"/>
          <p:cNvCxnSpPr>
            <a:stCxn id="6" idx="0"/>
          </p:cNvCxnSpPr>
          <p:nvPr/>
        </p:nvCxnSpPr>
        <p:spPr>
          <a:xfrm flipV="1">
            <a:off x="7128284" y="2276872"/>
            <a:ext cx="0" cy="288032"/>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65" name="Straight Connector 64"/>
          <p:cNvCxnSpPr>
            <a:endCxn id="3" idx="2"/>
          </p:cNvCxnSpPr>
          <p:nvPr/>
        </p:nvCxnSpPr>
        <p:spPr>
          <a:xfrm flipV="1">
            <a:off x="4518732" y="1988840"/>
            <a:ext cx="0" cy="288032"/>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7525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32" y="4221088"/>
            <a:ext cx="3995936" cy="266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2637016866"/>
              </p:ext>
            </p:extLst>
          </p:nvPr>
        </p:nvGraphicFramePr>
        <p:xfrm>
          <a:off x="107503" y="3717030"/>
          <a:ext cx="9036497" cy="2942970"/>
        </p:xfrm>
        <a:graphic>
          <a:graphicData uri="http://schemas.openxmlformats.org/drawingml/2006/table">
            <a:tbl>
              <a:tblPr firstRow="1" bandRow="1">
                <a:tableStyleId>{2D5ABB26-0587-4C30-8999-92F81FD0307C}</a:tableStyleId>
              </a:tblPr>
              <a:tblGrid>
                <a:gridCol w="4536505">
                  <a:extLst>
                    <a:ext uri="{9D8B030D-6E8A-4147-A177-3AD203B41FA5}">
                      <a16:colId xmlns:a16="http://schemas.microsoft.com/office/drawing/2014/main" val="20000"/>
                    </a:ext>
                  </a:extLst>
                </a:gridCol>
                <a:gridCol w="4499992">
                  <a:extLst>
                    <a:ext uri="{9D8B030D-6E8A-4147-A177-3AD203B41FA5}">
                      <a16:colId xmlns:a16="http://schemas.microsoft.com/office/drawing/2014/main" val="20001"/>
                    </a:ext>
                  </a:extLst>
                </a:gridCol>
              </a:tblGrid>
              <a:tr h="3600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smtClean="0">
                          <a:ln>
                            <a:noFill/>
                          </a:ln>
                          <a:effectLst/>
                          <a:uLnTx/>
                          <a:uFillTx/>
                        </a:rPr>
                        <a:t>Get a drivers list using links</a:t>
                      </a:r>
                      <a:endParaRPr kumimoji="0" lang="en-US" sz="2400" b="1" i="0" u="none" strike="noStrike" kern="1200" cap="none" spc="0" normalizeH="0" baseline="0" noProof="0" dirty="0" smtClean="0">
                        <a:ln>
                          <a:noFill/>
                        </a:ln>
                        <a:solidFill>
                          <a:prstClr val="black"/>
                        </a:solidFill>
                        <a:effectLst/>
                        <a:uLnTx/>
                        <a:uFillTx/>
                        <a:latin typeface="+mn-lt"/>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smtClean="0">
                          <a:ln>
                            <a:noFill/>
                          </a:ln>
                          <a:effectLst/>
                          <a:uLnTx/>
                          <a:uFillTx/>
                        </a:rPr>
                        <a:t>Overcome detection by unlinking</a:t>
                      </a:r>
                      <a:endParaRPr kumimoji="0" lang="en-US" sz="2400" b="1" i="0" u="none" strike="noStrike" kern="1200" cap="none" spc="0" normalizeH="0" baseline="0" noProof="0" dirty="0" smtClean="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2485770">
                <a:tc>
                  <a:txBody>
                    <a:bodyPr/>
                    <a:lstStyle/>
                    <a:p>
                      <a:pPr algn="ctr"/>
                      <a:endParaRPr lang="en-US" dirty="0"/>
                    </a:p>
                  </a:txBody>
                  <a:tcPr anchor="ctr">
                    <a:lnR w="12700" cap="flat" cmpd="sng" algn="ctr">
                      <a:solidFill>
                        <a:schemeClr val="tx1"/>
                      </a:solidFill>
                      <a:prstDash val="solid"/>
                      <a:round/>
                      <a:headEnd type="none" w="med" len="med"/>
                      <a:tailEnd type="none" w="med" len="med"/>
                    </a:ln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9472" y="1129"/>
            <a:ext cx="9144000" cy="835583"/>
          </a:xfrm>
        </p:spPr>
        <p:txBody>
          <a:bodyPr>
            <a:noAutofit/>
          </a:bodyPr>
          <a:lstStyle/>
          <a:p>
            <a:r>
              <a:rPr lang="en-US" sz="3200" b="1" dirty="0" smtClean="0"/>
              <a:t>Detect drivers </a:t>
            </a:r>
            <a:r>
              <a:rPr lang="en-US" sz="3200" b="1" dirty="0"/>
              <a:t>using </a:t>
            </a:r>
            <a:r>
              <a:rPr lang="en-US" sz="3200" b="1" dirty="0" smtClean="0"/>
              <a:t>drivers lists</a:t>
            </a:r>
            <a:endParaRPr lang="en-US" sz="3200" b="1" dirty="0"/>
          </a:p>
        </p:txBody>
      </p:sp>
      <p:sp>
        <p:nvSpPr>
          <p:cNvPr id="3" name="Pentagon 2"/>
          <p:cNvSpPr/>
          <p:nvPr/>
        </p:nvSpPr>
        <p:spPr>
          <a:xfrm>
            <a:off x="4481048" y="4581128"/>
            <a:ext cx="450992" cy="1728192"/>
          </a:xfrm>
          <a:prstGeom prst="homePlate">
            <a:avLst>
              <a:gd name="adj" fmla="val 7941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2932701213"/>
              </p:ext>
            </p:extLst>
          </p:nvPr>
        </p:nvGraphicFramePr>
        <p:xfrm>
          <a:off x="755576" y="764704"/>
          <a:ext cx="7560840" cy="2743200"/>
        </p:xfrm>
        <a:graphic>
          <a:graphicData uri="http://schemas.openxmlformats.org/drawingml/2006/table">
            <a:tbl>
              <a:tblPr firstRow="1" bandRow="1">
                <a:tableStyleId>{5940675A-B579-460E-94D1-54222C63F5DA}</a:tableStyleId>
              </a:tblPr>
              <a:tblGrid>
                <a:gridCol w="3495105">
                  <a:extLst>
                    <a:ext uri="{9D8B030D-6E8A-4147-A177-3AD203B41FA5}">
                      <a16:colId xmlns:a16="http://schemas.microsoft.com/office/drawing/2014/main" val="20000"/>
                    </a:ext>
                  </a:extLst>
                </a:gridCol>
                <a:gridCol w="4065735">
                  <a:extLst>
                    <a:ext uri="{9D8B030D-6E8A-4147-A177-3AD203B41FA5}">
                      <a16:colId xmlns:a16="http://schemas.microsoft.com/office/drawing/2014/main" val="20001"/>
                    </a:ext>
                  </a:extLst>
                </a:gridCol>
              </a:tblGrid>
              <a:tr h="370840">
                <a:tc>
                  <a:txBody>
                    <a:bodyPr/>
                    <a:lstStyle/>
                    <a:p>
                      <a:pPr algn="ctr">
                        <a:lnSpc>
                          <a:spcPct val="100000"/>
                        </a:lnSpc>
                      </a:pPr>
                      <a:r>
                        <a:rPr lang="en-US" sz="2400" b="1" dirty="0" smtClean="0">
                          <a:latin typeface="+mn-lt"/>
                        </a:rPr>
                        <a:t>Drivers list names</a:t>
                      </a:r>
                      <a:endParaRPr lang="en-US" sz="2400" b="1" dirty="0">
                        <a:latin typeface="+mn-lt"/>
                      </a:endParaRPr>
                    </a:p>
                  </a:txBody>
                  <a:tcPr>
                    <a:lnR w="12700" cap="flat" cmpd="sng" algn="ctr">
                      <a:solidFill>
                        <a:schemeClr val="bg1"/>
                      </a:solidFill>
                      <a:prstDash val="solid"/>
                      <a:round/>
                      <a:headEnd type="none" w="med" len="med"/>
                      <a:tailEnd type="none" w="med" len="med"/>
                    </a:lnR>
                  </a:tcPr>
                </a:tc>
                <a:tc>
                  <a:txBody>
                    <a:bodyPr/>
                    <a:lstStyle/>
                    <a:p>
                      <a:pPr algn="ctr">
                        <a:lnSpc>
                          <a:spcPct val="100000"/>
                        </a:lnSpc>
                      </a:pPr>
                      <a:r>
                        <a:rPr lang="en-US" sz="2400" b="1" dirty="0" smtClean="0">
                          <a:latin typeface="+mn-lt"/>
                        </a:rPr>
                        <a:t>Name of structure</a:t>
                      </a:r>
                      <a:endParaRPr lang="en-US" sz="2400" b="1" dirty="0">
                        <a:latin typeface="+mn-lt"/>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pPr algn="l">
                        <a:lnSpc>
                          <a:spcPct val="100000"/>
                        </a:lnSpc>
                      </a:pPr>
                      <a:r>
                        <a:rPr lang="en-US" sz="2400" dirty="0" smtClean="0">
                          <a:latin typeface="+mn-lt"/>
                        </a:rPr>
                        <a:t>  </a:t>
                      </a:r>
                      <a:r>
                        <a:rPr lang="en-US" sz="2400" dirty="0" err="1" smtClean="0">
                          <a:latin typeface="+mn-lt"/>
                        </a:rPr>
                        <a:t>PsLoadedModuleList</a:t>
                      </a:r>
                      <a:endParaRPr lang="en-US" sz="2400" dirty="0">
                        <a:latin typeface="+mn-lt"/>
                      </a:endParaRPr>
                    </a:p>
                  </a:txBody>
                  <a:tcPr>
                    <a:lnR w="12700" cap="flat" cmpd="sng" algn="ctr">
                      <a:solidFill>
                        <a:schemeClr val="bg1"/>
                      </a:solidFill>
                      <a:prstDash val="solid"/>
                      <a:round/>
                      <a:headEnd type="none" w="med" len="med"/>
                      <a:tailEnd type="none" w="med" len="med"/>
                    </a:lnR>
                  </a:tcPr>
                </a:tc>
                <a:tc>
                  <a:txBody>
                    <a:bodyPr/>
                    <a:lstStyle/>
                    <a:p>
                      <a:pPr marL="342900" indent="-342900" algn="l">
                        <a:lnSpc>
                          <a:spcPct val="100000"/>
                        </a:lnSpc>
                        <a:buFont typeface="Wingdings" pitchFamily="2" charset="2"/>
                        <a:buChar char="Ø"/>
                      </a:pPr>
                      <a:r>
                        <a:rPr lang="en-US" sz="2400" dirty="0" smtClean="0">
                          <a:latin typeface="+mn-lt"/>
                        </a:rPr>
                        <a:t>  KLDR_DATA_TABLE_ENTRY</a:t>
                      </a:r>
                      <a:endParaRPr lang="en-US" sz="2400" dirty="0">
                        <a:latin typeface="+mn-lt"/>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l">
                        <a:lnSpc>
                          <a:spcPct val="100000"/>
                        </a:lnSpc>
                        <a:spcBef>
                          <a:spcPts val="75"/>
                        </a:spcBef>
                        <a:spcAft>
                          <a:spcPts val="380"/>
                        </a:spcAft>
                      </a:pPr>
                      <a:r>
                        <a:rPr lang="en-US" sz="2400" dirty="0" smtClean="0">
                          <a:effectLst/>
                          <a:latin typeface="+mn-lt"/>
                          <a:cs typeface="Times New Roman"/>
                        </a:rPr>
                        <a:t>  </a:t>
                      </a:r>
                      <a:r>
                        <a:rPr lang="ru-RU" sz="2400" dirty="0" smtClean="0">
                          <a:effectLst/>
                          <a:latin typeface="+mn-lt"/>
                          <a:cs typeface="Times New Roman"/>
                        </a:rPr>
                        <a:t>ObjectDirectory</a:t>
                      </a:r>
                      <a:endParaRPr lang="en-US" sz="2400" dirty="0">
                        <a:effectLst/>
                        <a:latin typeface="+mn-lt"/>
                        <a:cs typeface="Times New Roman"/>
                      </a:endParaRPr>
                    </a:p>
                  </a:txBody>
                  <a:tcPr marL="68580" marR="68580" marT="0" marB="0" anchor="ctr">
                    <a:lnR w="12700" cap="flat" cmpd="sng" algn="ctr">
                      <a:solidFill>
                        <a:schemeClr val="bg1"/>
                      </a:solidFill>
                      <a:prstDash val="solid"/>
                      <a:round/>
                      <a:headEnd type="none" w="med" len="med"/>
                      <a:tailEnd type="none" w="med" len="med"/>
                    </a:lnR>
                  </a:tcPr>
                </a:tc>
                <a:tc>
                  <a:txBody>
                    <a:bodyPr/>
                    <a:lstStyle/>
                    <a:p>
                      <a:pPr marL="342900" indent="-342900" algn="l" defTabSz="914400" rtl="0" eaLnBrk="1" latinLnBrk="0" hangingPunct="1">
                        <a:lnSpc>
                          <a:spcPct val="100000"/>
                        </a:lnSpc>
                        <a:buFont typeface="Wingdings" pitchFamily="2" charset="2"/>
                        <a:buChar char="Ø"/>
                      </a:pPr>
                      <a:r>
                        <a:rPr lang="en-US" sz="2400" kern="1200" dirty="0" smtClean="0">
                          <a:solidFill>
                            <a:schemeClr val="tx1"/>
                          </a:solidFill>
                          <a:latin typeface="+mn-lt"/>
                          <a:ea typeface="+mn-ea"/>
                          <a:cs typeface="+mn-cs"/>
                        </a:rPr>
                        <a:t>  </a:t>
                      </a:r>
                      <a:r>
                        <a:rPr lang="ru-RU" sz="2400" kern="1200" dirty="0" smtClean="0">
                          <a:solidFill>
                            <a:schemeClr val="tx1"/>
                          </a:solidFill>
                          <a:latin typeface="+mn-lt"/>
                          <a:ea typeface="+mn-ea"/>
                          <a:cs typeface="+mn-cs"/>
                        </a:rPr>
                        <a:t>DRIVER_OBJECT</a:t>
                      </a:r>
                      <a:endParaRPr lang="en-US" sz="2400" kern="1200" dirty="0">
                        <a:solidFill>
                          <a:schemeClr val="tx1"/>
                        </a:solidFill>
                        <a:latin typeface="+mn-lt"/>
                        <a:ea typeface="+mn-ea"/>
                        <a:cs typeface="+mn-cs"/>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l">
                        <a:lnSpc>
                          <a:spcPct val="100000"/>
                        </a:lnSpc>
                        <a:spcBef>
                          <a:spcPts val="75"/>
                        </a:spcBef>
                        <a:spcAft>
                          <a:spcPts val="380"/>
                        </a:spcAft>
                      </a:pPr>
                      <a:r>
                        <a:rPr lang="en-US" sz="2400" dirty="0" smtClean="0">
                          <a:effectLst/>
                          <a:latin typeface="+mn-lt"/>
                          <a:cs typeface="Times New Roman"/>
                        </a:rPr>
                        <a:t>  Service record list by SCM</a:t>
                      </a:r>
                      <a:endParaRPr lang="en-US" sz="2400" dirty="0">
                        <a:effectLst/>
                        <a:latin typeface="+mn-lt"/>
                        <a:cs typeface="Times New Roman"/>
                      </a:endParaRPr>
                    </a:p>
                  </a:txBody>
                  <a:tcPr marL="68580" marR="68580" marT="0" marB="0" anchor="ctr">
                    <a:lnR w="12700" cap="flat" cmpd="sng" algn="ctr">
                      <a:solidFill>
                        <a:schemeClr val="bg1"/>
                      </a:solidFill>
                      <a:prstDash val="solid"/>
                      <a:round/>
                      <a:headEnd type="none" w="med" len="med"/>
                      <a:tailEnd type="none" w="med" len="med"/>
                    </a:lnR>
                  </a:tcPr>
                </a:tc>
                <a:tc>
                  <a:txBody>
                    <a:bodyPr/>
                    <a:lstStyle/>
                    <a:p>
                      <a:pPr marL="342900" marR="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2400" kern="1200" dirty="0" smtClean="0">
                          <a:solidFill>
                            <a:schemeClr val="tx1"/>
                          </a:solidFill>
                          <a:latin typeface="+mn-lt"/>
                          <a:ea typeface="+mn-ea"/>
                          <a:cs typeface="+mn-cs"/>
                        </a:rPr>
                        <a:t>  SERVICE_RECORD</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l">
                        <a:lnSpc>
                          <a:spcPct val="100000"/>
                        </a:lnSpc>
                        <a:spcBef>
                          <a:spcPts val="75"/>
                        </a:spcBef>
                        <a:spcAft>
                          <a:spcPts val="380"/>
                        </a:spcAft>
                      </a:pPr>
                      <a:r>
                        <a:rPr lang="en-US" sz="2400" dirty="0" smtClean="0">
                          <a:effectLst/>
                          <a:latin typeface="+mn-lt"/>
                          <a:cs typeface="Times New Roman"/>
                        </a:rPr>
                        <a:t>  Threads from ‘System’</a:t>
                      </a:r>
                    </a:p>
                  </a:txBody>
                  <a:tcPr marL="68580" marR="68580" marT="0" marB="0" anchor="ctr">
                    <a:lnR w="12700" cap="flat" cmpd="sng" algn="ctr">
                      <a:solidFill>
                        <a:schemeClr val="bg1"/>
                      </a:solidFill>
                      <a:prstDash val="solid"/>
                      <a:round/>
                      <a:headEnd type="none" w="med" len="med"/>
                      <a:tailEnd type="none" w="med" len="med"/>
                    </a:lnR>
                  </a:tcPr>
                </a:tc>
                <a:tc>
                  <a:txBody>
                    <a:bodyPr/>
                    <a:lstStyle/>
                    <a:p>
                      <a:pPr marL="342900" marR="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2400" kern="1200" dirty="0" smtClean="0">
                          <a:solidFill>
                            <a:schemeClr val="tx1"/>
                          </a:solidFill>
                          <a:latin typeface="+mn-lt"/>
                          <a:ea typeface="+mn-ea"/>
                          <a:cs typeface="+mn-cs"/>
                        </a:rPr>
                        <a:t>  ETHREAD</a:t>
                      </a:r>
                      <a:endParaRPr lang="en-US" sz="2400" kern="1200" dirty="0">
                        <a:solidFill>
                          <a:schemeClr val="tx1"/>
                        </a:solidFill>
                        <a:latin typeface="+mn-lt"/>
                        <a:ea typeface="+mn-ea"/>
                        <a:cs typeface="+mn-cs"/>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75"/>
                        </a:spcBef>
                        <a:spcAft>
                          <a:spcPts val="380"/>
                        </a:spcAft>
                        <a:buClrTx/>
                        <a:buSzTx/>
                        <a:buFontTx/>
                        <a:buNone/>
                        <a:tabLst/>
                        <a:defRPr/>
                      </a:pPr>
                      <a:r>
                        <a:rPr lang="en-US" sz="2400" dirty="0" smtClean="0"/>
                        <a:t>  Recently unloaded drivers</a:t>
                      </a:r>
                    </a:p>
                  </a:txBody>
                  <a:tcPr marL="68580" marR="68580" marT="0" marB="0" anchor="ctr">
                    <a:lnR w="12700" cap="flat" cmpd="sng" algn="ctr">
                      <a:solidFill>
                        <a:schemeClr val="bg1"/>
                      </a:solidFill>
                      <a:prstDash val="solid"/>
                      <a:round/>
                      <a:headEnd type="none" w="med" len="med"/>
                      <a:tailEnd type="none" w="med" len="med"/>
                    </a:lnR>
                  </a:tcPr>
                </a:tc>
                <a:tc>
                  <a:txBody>
                    <a:bodyPr/>
                    <a:lstStyle/>
                    <a:p>
                      <a:pPr marL="342900" marR="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2400" kern="1200" dirty="0" smtClean="0">
                          <a:solidFill>
                            <a:schemeClr val="tx1"/>
                          </a:solidFill>
                          <a:latin typeface="+mn-lt"/>
                          <a:ea typeface="+mn-ea"/>
                          <a:cs typeface="+mn-cs"/>
                        </a:rPr>
                        <a:t>  </a:t>
                      </a:r>
                      <a:r>
                        <a:rPr lang="ru-RU" sz="2400" kern="1200" dirty="0" smtClean="0">
                          <a:solidFill>
                            <a:schemeClr val="tx1"/>
                          </a:solidFill>
                          <a:latin typeface="+mn-lt"/>
                          <a:ea typeface="+mn-ea"/>
                          <a:cs typeface="+mn-cs"/>
                        </a:rPr>
                        <a:t>UNLOADED_DRIVERS</a:t>
                      </a:r>
                      <a:endParaRPr lang="en-US" sz="2400" kern="1200" dirty="0" smtClean="0">
                        <a:solidFill>
                          <a:schemeClr val="tx1"/>
                        </a:solidFill>
                        <a:latin typeface="+mn-lt"/>
                        <a:ea typeface="+mn-ea"/>
                        <a:cs typeface="+mn-cs"/>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5"/>
                  </a:ext>
                </a:extLst>
              </a:tr>
            </a:tbl>
          </a:graphicData>
        </a:graphic>
      </p:graphicFrame>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048" y="4291636"/>
            <a:ext cx="3816424" cy="2516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7797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1981551816"/>
              </p:ext>
            </p:extLst>
          </p:nvPr>
        </p:nvGraphicFramePr>
        <p:xfrm>
          <a:off x="107503" y="4005064"/>
          <a:ext cx="8928995" cy="2736304"/>
        </p:xfrm>
        <a:graphic>
          <a:graphicData uri="http://schemas.openxmlformats.org/drawingml/2006/table">
            <a:tbl>
              <a:tblPr firstRow="1" bandRow="1">
                <a:tableStyleId>{2D5ABB26-0587-4C30-8999-92F81FD0307C}</a:tableStyleId>
              </a:tblPr>
              <a:tblGrid>
                <a:gridCol w="4517609">
                  <a:extLst>
                    <a:ext uri="{9D8B030D-6E8A-4147-A177-3AD203B41FA5}">
                      <a16:colId xmlns:a16="http://schemas.microsoft.com/office/drawing/2014/main" val="20000"/>
                    </a:ext>
                  </a:extLst>
                </a:gridCol>
                <a:gridCol w="4411386">
                  <a:extLst>
                    <a:ext uri="{9D8B030D-6E8A-4147-A177-3AD203B41FA5}">
                      <a16:colId xmlns:a16="http://schemas.microsoft.com/office/drawing/2014/main" val="20001"/>
                    </a:ext>
                  </a:extLst>
                </a:gridCol>
              </a:tblGrid>
              <a:tr h="4768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smtClean="0">
                          <a:ln>
                            <a:noFill/>
                          </a:ln>
                          <a:effectLst/>
                          <a:uLnTx/>
                          <a:uFillTx/>
                        </a:rPr>
                        <a:t>Get a list using </a:t>
                      </a:r>
                      <a:r>
                        <a:rPr kumimoji="0" lang="en-US" sz="2400" b="1" u="none" strike="noStrike" kern="1200" cap="none" spc="0" normalizeH="0" baseline="0" noProof="0" dirty="0" err="1" smtClean="0">
                          <a:ln>
                            <a:noFill/>
                          </a:ln>
                          <a:effectLst/>
                          <a:uLnTx/>
                          <a:uFillTx/>
                        </a:rPr>
                        <a:t>structs</a:t>
                      </a:r>
                      <a:r>
                        <a:rPr kumimoji="0" lang="en-US" sz="2400" b="1" u="none" strike="noStrike" kern="1200" cap="none" spc="0" normalizeH="0" baseline="0" noProof="0" dirty="0" smtClean="0">
                          <a:ln>
                            <a:noFill/>
                          </a:ln>
                          <a:effectLst/>
                          <a:uLnTx/>
                          <a:uFillTx/>
                        </a:rPr>
                        <a:t> signatures</a:t>
                      </a:r>
                      <a:endParaRPr kumimoji="0" lang="en-US" sz="2400" b="1" i="0" u="none" strike="noStrike" kern="1200" cap="none" spc="0" normalizeH="0" baseline="0" noProof="0" dirty="0" smtClean="0">
                        <a:ln>
                          <a:noFill/>
                        </a:ln>
                        <a:solidFill>
                          <a:prstClr val="black"/>
                        </a:solidFill>
                        <a:effectLst/>
                        <a:uLnTx/>
                        <a:uFillTx/>
                        <a:latin typeface="+mn-lt"/>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smtClean="0">
                          <a:ln>
                            <a:noFill/>
                          </a:ln>
                          <a:effectLst/>
                          <a:uLnTx/>
                          <a:uFillTx/>
                        </a:rPr>
                        <a:t>Overwrite fields to hide structure</a:t>
                      </a:r>
                      <a:endParaRPr kumimoji="0" lang="en-US" sz="2400" b="1" i="0" u="none" strike="noStrike" kern="1200" cap="none" spc="0" normalizeH="0" baseline="0" noProof="0" dirty="0" smtClean="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2259411">
                <a:tc>
                  <a:txBody>
                    <a:bodyPr/>
                    <a:lstStyle/>
                    <a:p>
                      <a:pPr algn="ctr"/>
                      <a:endParaRPr lang="en-US" dirty="0"/>
                    </a:p>
                  </a:txBody>
                  <a:tcPr anchor="ctr">
                    <a:lnR w="12700" cap="flat" cmpd="sng" algn="ctr">
                      <a:solidFill>
                        <a:schemeClr val="tx1"/>
                      </a:solidFill>
                      <a:prstDash val="solid"/>
                      <a:round/>
                      <a:headEnd type="none" w="med" len="med"/>
                      <a:tailEnd type="none" w="med" len="med"/>
                    </a:ln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0" y="0"/>
            <a:ext cx="9144000" cy="980728"/>
          </a:xfrm>
        </p:spPr>
        <p:txBody>
          <a:bodyPr>
            <a:normAutofit/>
          </a:bodyPr>
          <a:lstStyle/>
          <a:p>
            <a:r>
              <a:rPr lang="en-US" sz="2800" b="1" dirty="0"/>
              <a:t>Apply byte-to-byte scanning </a:t>
            </a:r>
            <a:r>
              <a:rPr lang="en-US" sz="2800" b="1" dirty="0" smtClean="0"/>
              <a:t>using</a:t>
            </a:r>
            <a:r>
              <a:rPr lang="en-US" sz="2800" b="1" dirty="0"/>
              <a:t/>
            </a:r>
            <a:br>
              <a:rPr lang="en-US" sz="2800" b="1" dirty="0"/>
            </a:br>
            <a:r>
              <a:rPr lang="en-US" sz="2800" b="1" dirty="0" smtClean="0"/>
              <a:t>structures </a:t>
            </a:r>
            <a:r>
              <a:rPr lang="en-US" sz="2800" b="1" dirty="0"/>
              <a:t>signatures to </a:t>
            </a:r>
            <a:r>
              <a:rPr lang="en-US" sz="2800" b="1" dirty="0" smtClean="0"/>
              <a:t>detect </a:t>
            </a:r>
            <a:r>
              <a:rPr lang="en-US" sz="2800" b="1" dirty="0"/>
              <a:t>drivers </a:t>
            </a:r>
          </a:p>
        </p:txBody>
      </p:sp>
      <p:graphicFrame>
        <p:nvGraphicFramePr>
          <p:cNvPr id="6" name="Table 5"/>
          <p:cNvGraphicFramePr>
            <a:graphicFrameLocks noGrp="1"/>
          </p:cNvGraphicFramePr>
          <p:nvPr>
            <p:extLst>
              <p:ext uri="{D42A27DB-BD31-4B8C-83A1-F6EECF244321}">
                <p14:modId xmlns:p14="http://schemas.microsoft.com/office/powerpoint/2010/main" val="2796957281"/>
              </p:ext>
            </p:extLst>
          </p:nvPr>
        </p:nvGraphicFramePr>
        <p:xfrm>
          <a:off x="107505" y="980728"/>
          <a:ext cx="8928992" cy="2916323"/>
        </p:xfrm>
        <a:graphic>
          <a:graphicData uri="http://schemas.openxmlformats.org/drawingml/2006/table">
            <a:tbl>
              <a:tblPr firstRow="1" bandRow="1">
                <a:tableStyleId>{5940675A-B579-460E-94D1-54222C63F5DA}</a:tableStyleId>
              </a:tblPr>
              <a:tblGrid>
                <a:gridCol w="3733337">
                  <a:extLst>
                    <a:ext uri="{9D8B030D-6E8A-4147-A177-3AD203B41FA5}">
                      <a16:colId xmlns:a16="http://schemas.microsoft.com/office/drawing/2014/main" val="20000"/>
                    </a:ext>
                  </a:extLst>
                </a:gridCol>
                <a:gridCol w="5195655">
                  <a:extLst>
                    <a:ext uri="{9D8B030D-6E8A-4147-A177-3AD203B41FA5}">
                      <a16:colId xmlns:a16="http://schemas.microsoft.com/office/drawing/2014/main" val="20001"/>
                    </a:ext>
                  </a:extLst>
                </a:gridCol>
              </a:tblGrid>
              <a:tr h="547494">
                <a:tc>
                  <a:txBody>
                    <a:bodyPr/>
                    <a:lstStyle/>
                    <a:p>
                      <a:pPr algn="ctr"/>
                      <a:r>
                        <a:rPr lang="en-US" sz="2400" b="1" dirty="0" smtClean="0"/>
                        <a:t>Type of structures signature</a:t>
                      </a:r>
                      <a:endParaRPr lang="en-US" sz="2400" b="1" dirty="0"/>
                    </a:p>
                  </a:txBody>
                  <a:tcPr anchor="ctr"/>
                </a:tc>
                <a:tc>
                  <a:txBody>
                    <a:bodyPr/>
                    <a:lstStyle/>
                    <a:p>
                      <a:pPr algn="ctr"/>
                      <a:r>
                        <a:rPr lang="en-US" sz="2400" b="1" dirty="0" smtClean="0"/>
                        <a:t>Examples of signatures and structures</a:t>
                      </a:r>
                      <a:endParaRPr lang="en-US" sz="2400" b="1" dirty="0"/>
                    </a:p>
                  </a:txBody>
                  <a:tcPr anchor="ctr"/>
                </a:tc>
                <a:extLst>
                  <a:ext uri="{0D108BD9-81ED-4DB2-BD59-A6C34878D82A}">
                    <a16:rowId xmlns:a16="http://schemas.microsoft.com/office/drawing/2014/main" val="10000"/>
                  </a:ext>
                </a:extLst>
              </a:tr>
              <a:tr h="1066033">
                <a:tc>
                  <a:txBody>
                    <a:bodyPr/>
                    <a:lstStyle/>
                    <a:p>
                      <a:pPr algn="ctr"/>
                      <a:r>
                        <a:rPr lang="en-US" sz="2200" dirty="0" smtClean="0"/>
                        <a:t>Pool-tag</a:t>
                      </a:r>
                    </a:p>
                    <a:p>
                      <a:pPr algn="ctr"/>
                      <a:r>
                        <a:rPr lang="en-US" sz="2200" dirty="0" smtClean="0"/>
                        <a:t>by </a:t>
                      </a:r>
                      <a:r>
                        <a:rPr lang="en-US" sz="2200" dirty="0" err="1" smtClean="0"/>
                        <a:t>ExAllocatePoolWithTag</a:t>
                      </a:r>
                      <a:r>
                        <a:rPr lang="en-US" sz="2200" dirty="0" smtClean="0"/>
                        <a:t> </a:t>
                      </a:r>
                    </a:p>
                  </a:txBody>
                  <a:tcPr anchor="ctr"/>
                </a:tc>
                <a:tc>
                  <a:txBody>
                    <a:bodyPr/>
                    <a:lstStyle/>
                    <a:p>
                      <a:pPr marL="1714500" lvl="3" indent="-342900" algn="l">
                        <a:buFont typeface="Wingdings" pitchFamily="2" charset="2"/>
                        <a:buChar char="Ø"/>
                      </a:pPr>
                      <a:r>
                        <a:rPr lang="en-US" sz="2000" baseline="0" dirty="0" smtClean="0"/>
                        <a:t>KLDR_DATA_TABLE_ENTRY</a:t>
                      </a:r>
                    </a:p>
                    <a:p>
                      <a:pPr marL="1714500" lvl="3" indent="-342900" algn="l">
                        <a:buFont typeface="Wingdings" pitchFamily="2" charset="2"/>
                        <a:buChar char="Ø"/>
                      </a:pPr>
                      <a:r>
                        <a:rPr lang="en-US" sz="2000" dirty="0" smtClean="0"/>
                        <a:t>DRIVER_OBJECT</a:t>
                      </a:r>
                    </a:p>
                    <a:p>
                      <a:pPr marL="1714500" marR="0" lvl="3"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2000" kern="1200" dirty="0" smtClean="0">
                          <a:solidFill>
                            <a:schemeClr val="tx1"/>
                          </a:solidFill>
                          <a:latin typeface="+mn-lt"/>
                          <a:ea typeface="+mn-ea"/>
                          <a:cs typeface="+mn-cs"/>
                        </a:rPr>
                        <a:t>SERVICE_RECORD</a:t>
                      </a:r>
                      <a:endParaRPr lang="en-US" sz="2000" dirty="0"/>
                    </a:p>
                  </a:txBody>
                  <a:tcPr anchor="ctr"/>
                </a:tc>
                <a:extLst>
                  <a:ext uri="{0D108BD9-81ED-4DB2-BD59-A6C34878D82A}">
                    <a16:rowId xmlns:a16="http://schemas.microsoft.com/office/drawing/2014/main" val="10002"/>
                  </a:ext>
                </a:extLst>
              </a:tr>
              <a:tr h="1302796">
                <a:tc>
                  <a:txBody>
                    <a:bodyPr/>
                    <a:lstStyle/>
                    <a:p>
                      <a:pPr algn="ctr"/>
                      <a:r>
                        <a:rPr lang="en-US" sz="2200" dirty="0" smtClean="0"/>
                        <a:t>Bytes fragments</a:t>
                      </a:r>
                    </a:p>
                    <a:p>
                      <a:pPr algn="ctr"/>
                      <a:r>
                        <a:rPr lang="en-US" sz="2200" dirty="0" smtClean="0"/>
                        <a:t>(fields-based signatures)</a:t>
                      </a:r>
                    </a:p>
                  </a:txBody>
                  <a:tcPr anchor="ctr"/>
                </a:tc>
                <a:tc>
                  <a:txBody>
                    <a:bodyPr/>
                    <a:lstStyle/>
                    <a:p>
                      <a:pPr algn="ctr"/>
                      <a:endParaRPr lang="en-US" sz="2000" dirty="0" smtClean="0"/>
                    </a:p>
                    <a:p>
                      <a:pPr algn="ctr"/>
                      <a:endParaRPr lang="en-US" sz="2000" dirty="0" smtClean="0"/>
                    </a:p>
                  </a:txBody>
                  <a:tcPr anchor="ctr"/>
                </a:tc>
                <a:extLst>
                  <a:ext uri="{0D108BD9-81ED-4DB2-BD59-A6C34878D82A}">
                    <a16:rowId xmlns:a16="http://schemas.microsoft.com/office/drawing/2014/main" val="10003"/>
                  </a:ext>
                </a:extLst>
              </a:tr>
            </a:tbl>
          </a:graphicData>
        </a:graphic>
      </p:graphicFrame>
      <p:sp>
        <p:nvSpPr>
          <p:cNvPr id="10" name="Pentagon 9"/>
          <p:cNvSpPr/>
          <p:nvPr/>
        </p:nvSpPr>
        <p:spPr>
          <a:xfrm>
            <a:off x="4481048" y="4653136"/>
            <a:ext cx="450992" cy="1728192"/>
          </a:xfrm>
          <a:prstGeom prst="homePlate">
            <a:avLst>
              <a:gd name="adj" fmla="val 7941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4509120"/>
            <a:ext cx="3913678" cy="23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364" y="4493526"/>
            <a:ext cx="3903777" cy="231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9932" y="2643720"/>
            <a:ext cx="4187827" cy="1253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956376" y="3594502"/>
            <a:ext cx="1135346" cy="338554"/>
          </a:xfrm>
          <a:prstGeom prst="rect">
            <a:avLst/>
          </a:prstGeom>
          <a:noFill/>
        </p:spPr>
        <p:txBody>
          <a:bodyPr wrap="square" rtlCol="0">
            <a:spAutoFit/>
          </a:bodyPr>
          <a:lstStyle/>
          <a:p>
            <a:r>
              <a:rPr lang="en-US" sz="1600" b="1" dirty="0" smtClean="0"/>
              <a:t>* ADFSL’14</a:t>
            </a:r>
            <a:endParaRPr lang="en-US" sz="1600" b="1" dirty="0"/>
          </a:p>
        </p:txBody>
      </p:sp>
      <p:sp>
        <p:nvSpPr>
          <p:cNvPr id="5" name="Rectangle 4"/>
          <p:cNvSpPr/>
          <p:nvPr/>
        </p:nvSpPr>
        <p:spPr>
          <a:xfrm>
            <a:off x="4247964" y="1556792"/>
            <a:ext cx="1061509" cy="1015663"/>
          </a:xfrm>
          <a:prstGeom prst="rect">
            <a:avLst/>
          </a:prstGeom>
        </p:spPr>
        <p:txBody>
          <a:bodyPr wrap="none">
            <a:spAutoFit/>
          </a:bodyPr>
          <a:lstStyle/>
          <a:p>
            <a:pPr algn="r"/>
            <a:r>
              <a:rPr lang="en-US" sz="2000" dirty="0" smtClean="0">
                <a:solidFill>
                  <a:prstClr val="black"/>
                </a:solidFill>
              </a:rPr>
              <a:t>“</a:t>
            </a:r>
            <a:r>
              <a:rPr lang="en-US" sz="2000" dirty="0" err="1" smtClean="0">
                <a:solidFill>
                  <a:prstClr val="black"/>
                </a:solidFill>
              </a:rPr>
              <a:t>MmLd</a:t>
            </a:r>
            <a:r>
              <a:rPr lang="en-US" sz="2000" dirty="0" smtClean="0">
                <a:solidFill>
                  <a:prstClr val="black"/>
                </a:solidFill>
              </a:rPr>
              <a:t>”</a:t>
            </a:r>
          </a:p>
          <a:p>
            <a:pPr algn="r"/>
            <a:r>
              <a:rPr lang="en-US" sz="2000" dirty="0" smtClean="0">
                <a:solidFill>
                  <a:prstClr val="black"/>
                </a:solidFill>
              </a:rPr>
              <a:t>“</a:t>
            </a:r>
            <a:r>
              <a:rPr lang="en-US" sz="2000" dirty="0" err="1" smtClean="0">
                <a:solidFill>
                  <a:prstClr val="black"/>
                </a:solidFill>
              </a:rPr>
              <a:t>Driv</a:t>
            </a:r>
            <a:r>
              <a:rPr lang="en-US" sz="2000" dirty="0" smtClean="0">
                <a:solidFill>
                  <a:prstClr val="black"/>
                </a:solidFill>
              </a:rPr>
              <a:t>”</a:t>
            </a:r>
          </a:p>
          <a:p>
            <a:pPr algn="r"/>
            <a:r>
              <a:rPr lang="en-US" sz="2000" dirty="0" smtClean="0">
                <a:solidFill>
                  <a:prstClr val="black"/>
                </a:solidFill>
              </a:rPr>
              <a:t>“</a:t>
            </a:r>
            <a:r>
              <a:rPr lang="en-US" sz="2000" dirty="0" err="1" smtClean="0">
                <a:solidFill>
                  <a:prstClr val="black"/>
                </a:solidFill>
              </a:rPr>
              <a:t>sErv</a:t>
            </a:r>
            <a:r>
              <a:rPr lang="en-US" sz="2000" dirty="0" smtClean="0">
                <a:solidFill>
                  <a:prstClr val="black"/>
                </a:solidFill>
              </a:rPr>
              <a:t>”</a:t>
            </a:r>
            <a:endParaRPr lang="en-US" dirty="0"/>
          </a:p>
        </p:txBody>
      </p:sp>
    </p:spTree>
    <p:extLst>
      <p:ext uri="{BB962C8B-B14F-4D97-AF65-F5344CB8AC3E}">
        <p14:creationId xmlns:p14="http://schemas.microsoft.com/office/powerpoint/2010/main" val="30468448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9144000" cy="874936"/>
          </a:xfrm>
        </p:spPr>
        <p:txBody>
          <a:bodyPr>
            <a:normAutofit/>
          </a:bodyPr>
          <a:lstStyle/>
          <a:p>
            <a:r>
              <a:rPr lang="en-US" sz="3200" b="1" dirty="0" smtClean="0"/>
              <a:t>What do we still have in the memory?</a:t>
            </a:r>
            <a:endParaRPr lang="en-US" sz="3200" b="1" dirty="0"/>
          </a:p>
        </p:txBody>
      </p:sp>
      <p:sp>
        <p:nvSpPr>
          <p:cNvPr id="4" name="Rectangle 3"/>
          <p:cNvSpPr/>
          <p:nvPr/>
        </p:nvSpPr>
        <p:spPr>
          <a:xfrm>
            <a:off x="755576" y="1388894"/>
            <a:ext cx="542949" cy="294284"/>
          </a:xfrm>
          <a:prstGeom prst="rect">
            <a:avLst/>
          </a:prstGeom>
          <a:solidFill>
            <a:schemeClr val="accent6">
              <a:lumMod val="20000"/>
              <a:lumOff val="8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2090613" y="1383286"/>
            <a:ext cx="542949" cy="294284"/>
          </a:xfrm>
          <a:prstGeom prst="rect">
            <a:avLst/>
          </a:prstGeom>
          <a:solidFill>
            <a:schemeClr val="accent3">
              <a:lumMod val="20000"/>
              <a:lumOff val="80000"/>
            </a:schemeClr>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6" name="Straight Connector 5"/>
          <p:cNvCxnSpPr>
            <a:stCxn id="4" idx="3"/>
            <a:endCxn id="5" idx="1"/>
          </p:cNvCxnSpPr>
          <p:nvPr/>
        </p:nvCxnSpPr>
        <p:spPr>
          <a:xfrm flipV="1">
            <a:off x="1298525" y="1530428"/>
            <a:ext cx="792088" cy="5608"/>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 name="Hexagon 6"/>
          <p:cNvSpPr/>
          <p:nvPr/>
        </p:nvSpPr>
        <p:spPr>
          <a:xfrm>
            <a:off x="4769800" y="1341038"/>
            <a:ext cx="510637" cy="423438"/>
          </a:xfrm>
          <a:prstGeom prst="hexagon">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6095619" y="1341038"/>
            <a:ext cx="510637" cy="423438"/>
          </a:xfrm>
          <a:prstGeom prst="hexagon">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0"/>
            <a:endCxn id="8" idx="3"/>
          </p:cNvCxnSpPr>
          <p:nvPr/>
        </p:nvCxnSpPr>
        <p:spPr>
          <a:xfrm>
            <a:off x="5280437" y="1552757"/>
            <a:ext cx="815182" cy="0"/>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347864" y="1386090"/>
            <a:ext cx="542949" cy="294284"/>
          </a:xfrm>
          <a:prstGeom prst="rect">
            <a:avLst/>
          </a:prstGeom>
          <a:solidFill>
            <a:schemeClr val="accent2">
              <a:lumMod val="20000"/>
              <a:lumOff val="8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Hexagon 10"/>
          <p:cNvSpPr/>
          <p:nvPr/>
        </p:nvSpPr>
        <p:spPr>
          <a:xfrm>
            <a:off x="7359950" y="1341038"/>
            <a:ext cx="510637" cy="423438"/>
          </a:xfrm>
          <a:prstGeom prst="hexagon">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stCxn id="5" idx="3"/>
            <a:endCxn id="10" idx="1"/>
          </p:cNvCxnSpPr>
          <p:nvPr/>
        </p:nvCxnSpPr>
        <p:spPr>
          <a:xfrm>
            <a:off x="2633562" y="1530428"/>
            <a:ext cx="714302" cy="2804"/>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0"/>
            <a:endCxn id="11" idx="3"/>
          </p:cNvCxnSpPr>
          <p:nvPr/>
        </p:nvCxnSpPr>
        <p:spPr>
          <a:xfrm>
            <a:off x="6606256" y="1552757"/>
            <a:ext cx="753694" cy="0"/>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183738" y="2001062"/>
            <a:ext cx="1364156" cy="523220"/>
          </a:xfrm>
          <a:prstGeom prst="rect">
            <a:avLst/>
          </a:prstGeom>
        </p:spPr>
        <p:txBody>
          <a:bodyPr wrap="none">
            <a:spAutoFit/>
          </a:bodyPr>
          <a:lstStyle/>
          <a:p>
            <a:pPr lvl="0" algn="ctr"/>
            <a:r>
              <a:rPr lang="en-US" sz="2800" dirty="0">
                <a:solidFill>
                  <a:prstClr val="black"/>
                </a:solidFill>
              </a:rPr>
              <a:t>Driver A</a:t>
            </a:r>
          </a:p>
        </p:txBody>
      </p:sp>
      <p:graphicFrame>
        <p:nvGraphicFramePr>
          <p:cNvPr id="25" name="Table 24"/>
          <p:cNvGraphicFramePr>
            <a:graphicFrameLocks noGrp="1"/>
          </p:cNvGraphicFramePr>
          <p:nvPr>
            <p:extLst/>
          </p:nvPr>
        </p:nvGraphicFramePr>
        <p:xfrm>
          <a:off x="817240" y="2585183"/>
          <a:ext cx="1882552" cy="2872263"/>
        </p:xfrm>
        <a:graphic>
          <a:graphicData uri="http://schemas.openxmlformats.org/drawingml/2006/table">
            <a:tbl>
              <a:tblPr/>
              <a:tblGrid>
                <a:gridCol w="1882552">
                  <a:extLst>
                    <a:ext uri="{9D8B030D-6E8A-4147-A177-3AD203B41FA5}">
                      <a16:colId xmlns:a16="http://schemas.microsoft.com/office/drawing/2014/main" val="2731478796"/>
                    </a:ext>
                  </a:extLst>
                </a:gridCol>
              </a:tblGrid>
              <a:tr h="625651">
                <a:tc>
                  <a:txBody>
                    <a:bodyPr/>
                    <a:lstStyle/>
                    <a:p>
                      <a:pPr algn="ctr">
                        <a:lnSpc>
                          <a:spcPct val="114000"/>
                        </a:lnSpc>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Header</a:t>
                      </a:r>
                      <a:endParaRPr lang="en-US" dirty="0"/>
                    </a:p>
                  </a:txBody>
                  <a:tcPr anchor="ctr">
                    <a:lnL w="28575" cmpd="sng">
                      <a:solidFill>
                        <a:schemeClr val="accent6">
                          <a:lumMod val="50000"/>
                        </a:schemeClr>
                      </a:solidFill>
                      <a:prstDash val="solid"/>
                    </a:lnL>
                    <a:lnR w="28575" cmpd="sng">
                      <a:solidFill>
                        <a:schemeClr val="accent6">
                          <a:lumMod val="50000"/>
                        </a:schemeClr>
                      </a:solidFill>
                      <a:prstDash val="solid"/>
                    </a:lnR>
                    <a:lnT w="28575" cmpd="sng">
                      <a:solidFill>
                        <a:schemeClr val="accent6">
                          <a:lumMod val="50000"/>
                        </a:schemeClr>
                      </a:solidFill>
                      <a:prstDash val="solid"/>
                    </a:lnT>
                    <a:lnB w="28575" cap="flat" cmpd="sng" algn="ctr">
                      <a:solidFill>
                        <a:schemeClr val="accent6">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2586516"/>
                  </a:ext>
                </a:extLst>
              </a:tr>
              <a:tr h="1310508">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Import Address table</a:t>
                      </a:r>
                    </a:p>
                  </a:txBody>
                  <a:tcPr anchor="ctr">
                    <a:lnL w="28575" cmpd="sng">
                      <a:solidFill>
                        <a:schemeClr val="accent6">
                          <a:lumMod val="50000"/>
                        </a:schemeClr>
                      </a:solidFill>
                      <a:prstDash val="solid"/>
                    </a:lnL>
                    <a:lnR w="28575" cmpd="sng">
                      <a:solidFill>
                        <a:schemeClr val="accent6">
                          <a:lumMod val="50000"/>
                        </a:schemeClr>
                      </a:solidFill>
                      <a:prstDash val="solid"/>
                    </a:lnR>
                    <a:lnT w="28575" cmpd="sng">
                      <a:solidFill>
                        <a:schemeClr val="accent6">
                          <a:lumMod val="50000"/>
                        </a:schemeClr>
                      </a:solidFill>
                      <a:prstDash val="solid"/>
                    </a:lnT>
                    <a:lnB w="28575" cap="flat" cmpd="sng" algn="ctr">
                      <a:solidFill>
                        <a:schemeClr val="accent6">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75843978"/>
                  </a:ext>
                </a:extLst>
              </a:tr>
              <a:tr h="936104">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Code section</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(executable)</a:t>
                      </a:r>
                    </a:p>
                  </a:txBody>
                  <a:tcPr anchor="ctr">
                    <a:lnL w="28575" cmpd="sng">
                      <a:solidFill>
                        <a:schemeClr val="accent6">
                          <a:lumMod val="50000"/>
                        </a:schemeClr>
                      </a:solidFill>
                      <a:prstDash val="solid"/>
                    </a:lnL>
                    <a:lnR w="28575" cmpd="sng">
                      <a:solidFill>
                        <a:schemeClr val="accent6">
                          <a:lumMod val="50000"/>
                        </a:schemeClr>
                      </a:solidFill>
                      <a:prstDash val="solid"/>
                    </a:lnR>
                    <a:lnT w="28575" cmpd="sng">
                      <a:solidFill>
                        <a:schemeClr val="accent6">
                          <a:lumMod val="50000"/>
                        </a:schemeClr>
                      </a:solidFill>
                      <a:prstDash val="solid"/>
                    </a:lnT>
                    <a:lnB w="28575" cmpd="sng">
                      <a:solidFill>
                        <a:schemeClr val="accent6">
                          <a:lumMod val="50000"/>
                        </a:schemeClr>
                      </a:solidFill>
                      <a:prstDash val="solid"/>
                    </a:lnB>
                    <a:solidFill>
                      <a:schemeClr val="accent6">
                        <a:lumMod val="20000"/>
                        <a:lumOff val="80000"/>
                      </a:schemeClr>
                    </a:solidFill>
                  </a:tcPr>
                </a:tc>
                <a:extLst>
                  <a:ext uri="{0D108BD9-81ED-4DB2-BD59-A6C34878D82A}">
                    <a16:rowId xmlns:a16="http://schemas.microsoft.com/office/drawing/2014/main" val="1178512270"/>
                  </a:ext>
                </a:extLst>
              </a:tr>
            </a:tbl>
          </a:graphicData>
        </a:graphic>
      </p:graphicFrame>
      <p:graphicFrame>
        <p:nvGraphicFramePr>
          <p:cNvPr id="26" name="Table 25"/>
          <p:cNvGraphicFramePr>
            <a:graphicFrameLocks noGrp="1"/>
          </p:cNvGraphicFramePr>
          <p:nvPr>
            <p:extLst/>
          </p:nvPr>
        </p:nvGraphicFramePr>
        <p:xfrm>
          <a:off x="3307598" y="2583782"/>
          <a:ext cx="1912474" cy="2888316"/>
        </p:xfrm>
        <a:graphic>
          <a:graphicData uri="http://schemas.openxmlformats.org/drawingml/2006/table">
            <a:tbl>
              <a:tblPr/>
              <a:tblGrid>
                <a:gridCol w="1912474">
                  <a:extLst>
                    <a:ext uri="{9D8B030D-6E8A-4147-A177-3AD203B41FA5}">
                      <a16:colId xmlns:a16="http://schemas.microsoft.com/office/drawing/2014/main" val="136388480"/>
                    </a:ext>
                  </a:extLst>
                </a:gridCol>
              </a:tblGrid>
              <a:tr h="641416">
                <a:tc>
                  <a:txBody>
                    <a:bodyPr/>
                    <a:lstStyle/>
                    <a:p>
                      <a:pPr algn="ctr">
                        <a:lnSpc>
                          <a:spcPct val="114000"/>
                        </a:lnSpc>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Header</a:t>
                      </a:r>
                      <a:endParaRPr lang="en-US" dirty="0"/>
                    </a:p>
                  </a:txBody>
                  <a:tcPr anchor="ctr">
                    <a:lnL w="28575" cmpd="sng">
                      <a:solidFill>
                        <a:srgbClr val="00B050"/>
                      </a:solidFill>
                      <a:prstDash val="solid"/>
                    </a:lnL>
                    <a:lnR w="28575" cmpd="sng">
                      <a:solidFill>
                        <a:srgbClr val="00B050"/>
                      </a:solidFill>
                      <a:prstDash val="solid"/>
                    </a:lnR>
                    <a:lnT w="28575" cmpd="sng">
                      <a:solidFill>
                        <a:srgbClr val="00B050"/>
                      </a:solidFill>
                      <a:prstDash val="solid"/>
                    </a:lnT>
                    <a:lnB w="28575" cap="flat" cmpd="sng" algn="ctr">
                      <a:solidFill>
                        <a:srgbClr val="00B05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85695378"/>
                  </a:ext>
                </a:extLst>
              </a:tr>
              <a:tr h="1296144">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Import Address table</a:t>
                      </a:r>
                    </a:p>
                  </a:txBody>
                  <a:tcPr anchor="ctr">
                    <a:lnL w="28575" cmpd="sng">
                      <a:solidFill>
                        <a:srgbClr val="00B050"/>
                      </a:solidFill>
                      <a:prstDash val="solid"/>
                    </a:lnL>
                    <a:lnR w="28575" cmpd="sng">
                      <a:solidFill>
                        <a:srgbClr val="00B050"/>
                      </a:solidFill>
                      <a:prstDash val="solid"/>
                    </a:lnR>
                    <a:lnT w="28575" cmpd="sng">
                      <a:solidFill>
                        <a:srgbClr val="00B050"/>
                      </a:solidFill>
                      <a:prstDash val="solid"/>
                    </a:lnT>
                    <a:lnB w="28575" cap="flat" cmpd="sng" algn="ctr">
                      <a:solidFill>
                        <a:srgbClr val="00B05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39398274"/>
                  </a:ext>
                </a:extLst>
              </a:tr>
              <a:tr h="950756">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Code section</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(executable)</a:t>
                      </a:r>
                    </a:p>
                  </a:txBody>
                  <a:tcPr anchor="ctr">
                    <a:lnL w="28575" cmpd="sng">
                      <a:solidFill>
                        <a:srgbClr val="00B050"/>
                      </a:solidFill>
                      <a:prstDash val="solid"/>
                    </a:lnL>
                    <a:lnR w="28575" cmpd="sng">
                      <a:solidFill>
                        <a:srgbClr val="00B050"/>
                      </a:solidFill>
                      <a:prstDash val="solid"/>
                    </a:lnR>
                    <a:lnT w="28575" cmpd="sng">
                      <a:solidFill>
                        <a:srgbClr val="00B050"/>
                      </a:solidFill>
                      <a:prstDash val="solid"/>
                    </a:lnT>
                    <a:lnB w="28575" cmpd="sng">
                      <a:solidFill>
                        <a:srgbClr val="00B050"/>
                      </a:solidFill>
                      <a:prstDash val="solid"/>
                    </a:lnB>
                    <a:solidFill>
                      <a:schemeClr val="accent3">
                        <a:lumMod val="20000"/>
                        <a:lumOff val="80000"/>
                      </a:schemeClr>
                    </a:solidFill>
                  </a:tcPr>
                </a:tc>
                <a:extLst>
                  <a:ext uri="{0D108BD9-81ED-4DB2-BD59-A6C34878D82A}">
                    <a16:rowId xmlns:a16="http://schemas.microsoft.com/office/drawing/2014/main" val="2298440595"/>
                  </a:ext>
                </a:extLst>
              </a:tr>
            </a:tbl>
          </a:graphicData>
        </a:graphic>
      </p:graphicFrame>
      <p:sp>
        <p:nvSpPr>
          <p:cNvPr id="30" name="Rectangle 29"/>
          <p:cNvSpPr/>
          <p:nvPr/>
        </p:nvSpPr>
        <p:spPr>
          <a:xfrm>
            <a:off x="3580708" y="2001062"/>
            <a:ext cx="1351332" cy="523220"/>
          </a:xfrm>
          <a:prstGeom prst="rect">
            <a:avLst/>
          </a:prstGeom>
        </p:spPr>
        <p:txBody>
          <a:bodyPr wrap="none">
            <a:spAutoFit/>
          </a:bodyPr>
          <a:lstStyle/>
          <a:p>
            <a:pPr lvl="0" algn="ctr"/>
            <a:r>
              <a:rPr lang="en-US" sz="2800" dirty="0">
                <a:solidFill>
                  <a:prstClr val="black"/>
                </a:solidFill>
              </a:rPr>
              <a:t>Driver </a:t>
            </a:r>
            <a:r>
              <a:rPr lang="en-US" sz="2800" dirty="0" smtClean="0">
                <a:solidFill>
                  <a:prstClr val="black"/>
                </a:solidFill>
              </a:rPr>
              <a:t>B</a:t>
            </a:r>
            <a:endParaRPr lang="en-US" sz="2800" dirty="0">
              <a:solidFill>
                <a:prstClr val="black"/>
              </a:solidFill>
            </a:endParaRPr>
          </a:p>
        </p:txBody>
      </p:sp>
      <p:graphicFrame>
        <p:nvGraphicFramePr>
          <p:cNvPr id="31" name="Table 30"/>
          <p:cNvGraphicFramePr>
            <a:graphicFrameLocks noGrp="1"/>
          </p:cNvGraphicFramePr>
          <p:nvPr>
            <p:extLst/>
          </p:nvPr>
        </p:nvGraphicFramePr>
        <p:xfrm>
          <a:off x="5958392" y="2547503"/>
          <a:ext cx="1894480" cy="2909943"/>
        </p:xfrm>
        <a:graphic>
          <a:graphicData uri="http://schemas.openxmlformats.org/drawingml/2006/table">
            <a:tbl>
              <a:tblPr/>
              <a:tblGrid>
                <a:gridCol w="1894480">
                  <a:extLst>
                    <a:ext uri="{9D8B030D-6E8A-4147-A177-3AD203B41FA5}">
                      <a16:colId xmlns:a16="http://schemas.microsoft.com/office/drawing/2014/main" val="160109881"/>
                    </a:ext>
                  </a:extLst>
                </a:gridCol>
              </a:tblGrid>
              <a:tr h="737481">
                <a:tc>
                  <a:txBody>
                    <a:bodyPr/>
                    <a:lstStyle/>
                    <a:p>
                      <a:pPr algn="ctr">
                        <a:lnSpc>
                          <a:spcPct val="114000"/>
                        </a:lnSpc>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Header</a:t>
                      </a:r>
                      <a:endParaRPr lang="en-US" dirty="0"/>
                    </a:p>
                  </a:txBody>
                  <a:tcPr anchor="ctr">
                    <a:lnL w="28575" cmpd="sng">
                      <a:solidFill>
                        <a:srgbClr val="FF0000"/>
                      </a:solidFill>
                      <a:prstDash val="solid"/>
                    </a:lnL>
                    <a:lnR w="28575" cmpd="sng">
                      <a:solidFill>
                        <a:srgbClr val="FF0000"/>
                      </a:solidFill>
                      <a:prstDash val="solid"/>
                    </a:lnR>
                    <a:lnT w="28575" cmpd="sng">
                      <a:solidFill>
                        <a:srgbClr val="FF0000"/>
                      </a:solidFill>
                      <a:prstDash val="solid"/>
                    </a:lnT>
                    <a:lnB w="2857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92625619"/>
                  </a:ext>
                </a:extLst>
              </a:tr>
              <a:tr h="1224136">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Import Address table</a:t>
                      </a:r>
                    </a:p>
                  </a:txBody>
                  <a:tcPr anchor="ctr">
                    <a:lnL w="28575" cmpd="sng">
                      <a:solidFill>
                        <a:srgbClr val="FF0000"/>
                      </a:solidFill>
                      <a:prstDash val="solid"/>
                    </a:lnL>
                    <a:lnR w="28575" cmpd="sng">
                      <a:solidFill>
                        <a:srgbClr val="FF0000"/>
                      </a:solidFill>
                      <a:prstDash val="solid"/>
                    </a:lnR>
                    <a:lnT w="28575" cmpd="sng">
                      <a:solidFill>
                        <a:srgbClr val="FF0000"/>
                      </a:solidFill>
                      <a:prstDash val="solid"/>
                    </a:lnT>
                    <a:lnB w="2857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83279047"/>
                  </a:ext>
                </a:extLst>
              </a:tr>
              <a:tr h="948326">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Code section</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(executable)</a:t>
                      </a:r>
                    </a:p>
                  </a:txBody>
                  <a:tcPr anchor="ctr">
                    <a:lnL w="28575" cmpd="sng">
                      <a:solidFill>
                        <a:srgbClr val="FF0000"/>
                      </a:solidFill>
                      <a:prstDash val="solid"/>
                    </a:lnL>
                    <a:lnR w="28575" cmpd="sng">
                      <a:solidFill>
                        <a:srgbClr val="FF0000"/>
                      </a:solidFill>
                      <a:prstDash val="solid"/>
                    </a:lnR>
                    <a:lnT w="28575" cmpd="sng">
                      <a:solidFill>
                        <a:srgbClr val="FF0000"/>
                      </a:solidFill>
                      <a:prstDash val="solid"/>
                    </a:lnT>
                    <a:lnB w="28575" cmpd="sng">
                      <a:solidFill>
                        <a:srgbClr val="FF0000"/>
                      </a:solidFill>
                      <a:prstDash val="solid"/>
                    </a:lnB>
                    <a:solidFill>
                      <a:schemeClr val="accent2">
                        <a:lumMod val="20000"/>
                        <a:lumOff val="80000"/>
                      </a:schemeClr>
                    </a:solidFill>
                  </a:tcPr>
                </a:tc>
                <a:extLst>
                  <a:ext uri="{0D108BD9-81ED-4DB2-BD59-A6C34878D82A}">
                    <a16:rowId xmlns:a16="http://schemas.microsoft.com/office/drawing/2014/main" val="632565185"/>
                  </a:ext>
                </a:extLst>
              </a:tr>
            </a:tbl>
          </a:graphicData>
        </a:graphic>
      </p:graphicFrame>
      <p:sp>
        <p:nvSpPr>
          <p:cNvPr id="33" name="Rectangle 32"/>
          <p:cNvSpPr/>
          <p:nvPr/>
        </p:nvSpPr>
        <p:spPr>
          <a:xfrm>
            <a:off x="5670045" y="1988840"/>
            <a:ext cx="2479846" cy="523220"/>
          </a:xfrm>
          <a:prstGeom prst="rect">
            <a:avLst/>
          </a:prstGeom>
        </p:spPr>
        <p:txBody>
          <a:bodyPr wrap="none">
            <a:spAutoFit/>
          </a:bodyPr>
          <a:lstStyle/>
          <a:p>
            <a:pPr lvl="0" algn="ctr"/>
            <a:r>
              <a:rPr lang="en-US" sz="2800" dirty="0" smtClean="0">
                <a:solidFill>
                  <a:prstClr val="black"/>
                </a:solidFill>
              </a:rPr>
              <a:t>Hidden Driver C</a:t>
            </a:r>
            <a:endParaRPr lang="en-US" sz="2800" dirty="0">
              <a:solidFill>
                <a:prstClr val="black"/>
              </a:solidFill>
            </a:endParaRPr>
          </a:p>
        </p:txBody>
      </p:sp>
      <p:sp>
        <p:nvSpPr>
          <p:cNvPr id="38" name="Quad Arrow 37"/>
          <p:cNvSpPr/>
          <p:nvPr/>
        </p:nvSpPr>
        <p:spPr>
          <a:xfrm rot="2700000">
            <a:off x="3400945" y="1249833"/>
            <a:ext cx="731520" cy="731520"/>
          </a:xfrm>
          <a:prstGeom prst="quadArrow">
            <a:avLst>
              <a:gd name="adj1" fmla="val 12138"/>
              <a:gd name="adj2" fmla="val 3678"/>
              <a:gd name="adj3" fmla="val 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Quad Arrow 40"/>
          <p:cNvSpPr/>
          <p:nvPr/>
        </p:nvSpPr>
        <p:spPr>
          <a:xfrm rot="2700000">
            <a:off x="2616083" y="1060223"/>
            <a:ext cx="731520" cy="731520"/>
          </a:xfrm>
          <a:prstGeom prst="quadArrow">
            <a:avLst>
              <a:gd name="adj1" fmla="val 12138"/>
              <a:gd name="adj2" fmla="val 3678"/>
              <a:gd name="adj3" fmla="val 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Quad Arrow 42"/>
          <p:cNvSpPr/>
          <p:nvPr/>
        </p:nvSpPr>
        <p:spPr>
          <a:xfrm rot="2700000">
            <a:off x="6595711" y="1060223"/>
            <a:ext cx="731520" cy="731520"/>
          </a:xfrm>
          <a:prstGeom prst="quadArrow">
            <a:avLst>
              <a:gd name="adj1" fmla="val 12138"/>
              <a:gd name="adj2" fmla="val 3678"/>
              <a:gd name="adj3" fmla="val 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Quad Arrow 43"/>
          <p:cNvSpPr/>
          <p:nvPr/>
        </p:nvSpPr>
        <p:spPr>
          <a:xfrm rot="2700000">
            <a:off x="7361385" y="1111889"/>
            <a:ext cx="731520" cy="731520"/>
          </a:xfrm>
          <a:prstGeom prst="quadArrow">
            <a:avLst>
              <a:gd name="adj1" fmla="val 12138"/>
              <a:gd name="adj2" fmla="val 3678"/>
              <a:gd name="adj3" fmla="val 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Выноска-облако 11"/>
          <p:cNvSpPr/>
          <p:nvPr/>
        </p:nvSpPr>
        <p:spPr bwMode="auto">
          <a:xfrm>
            <a:off x="395536" y="5903000"/>
            <a:ext cx="8280920" cy="867615"/>
          </a:xfrm>
          <a:prstGeom prst="cloudCallout">
            <a:avLst>
              <a:gd name="adj1" fmla="val 6838"/>
              <a:gd name="adj2" fmla="val -86022"/>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lvl="0" algn="ctr"/>
            <a:r>
              <a:rPr lang="en-US" sz="2800" dirty="0" smtClean="0">
                <a:solidFill>
                  <a:prstClr val="black"/>
                </a:solidFill>
              </a:rPr>
              <a:t>How to find PE-files in the memory?</a:t>
            </a:r>
            <a:endParaRPr lang="ru-RU" sz="2800" dirty="0">
              <a:solidFill>
                <a:prstClr val="black"/>
              </a:solidFill>
            </a:endParaRPr>
          </a:p>
        </p:txBody>
      </p:sp>
      <p:sp>
        <p:nvSpPr>
          <p:cNvPr id="3" name="Rounded Rectangle 2"/>
          <p:cNvSpPr/>
          <p:nvPr/>
        </p:nvSpPr>
        <p:spPr>
          <a:xfrm>
            <a:off x="395536" y="2459938"/>
            <a:ext cx="8064896" cy="3141524"/>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006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Table 45"/>
          <p:cNvGraphicFramePr>
            <a:graphicFrameLocks noGrp="1"/>
          </p:cNvGraphicFramePr>
          <p:nvPr>
            <p:extLst>
              <p:ext uri="{D42A27DB-BD31-4B8C-83A1-F6EECF244321}">
                <p14:modId xmlns:p14="http://schemas.microsoft.com/office/powerpoint/2010/main" val="485979343"/>
              </p:ext>
            </p:extLst>
          </p:nvPr>
        </p:nvGraphicFramePr>
        <p:xfrm>
          <a:off x="81201" y="1268760"/>
          <a:ext cx="8640960" cy="5232515"/>
        </p:xfrm>
        <a:graphic>
          <a:graphicData uri="http://schemas.openxmlformats.org/drawingml/2006/table">
            <a:tbl>
              <a:tblPr firstRow="1" bandRow="1">
                <a:tableStyleId>{5940675A-B579-460E-94D1-54222C63F5DA}</a:tableStyleId>
              </a:tblPr>
              <a:tblGrid>
                <a:gridCol w="2114535">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gridCol w="2628292">
                  <a:extLst>
                    <a:ext uri="{9D8B030D-6E8A-4147-A177-3AD203B41FA5}">
                      <a16:colId xmlns:a16="http://schemas.microsoft.com/office/drawing/2014/main" val="2077399406"/>
                    </a:ext>
                  </a:extLst>
                </a:gridCol>
                <a:gridCol w="2277953">
                  <a:extLst>
                    <a:ext uri="{9D8B030D-6E8A-4147-A177-3AD203B41FA5}">
                      <a16:colId xmlns:a16="http://schemas.microsoft.com/office/drawing/2014/main" val="1937282121"/>
                    </a:ext>
                  </a:extLst>
                </a:gridCol>
              </a:tblGrid>
              <a:tr h="50765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prstClr val="black"/>
                          </a:solidFill>
                          <a:effectLst/>
                          <a:uLnTx/>
                          <a:uFillTx/>
                          <a:latin typeface="+mn-lt"/>
                          <a:ea typeface="+mn-ea"/>
                          <a:cs typeface="+mn-cs"/>
                        </a:rPr>
                        <a:t>Driver as a PE-file includes:</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prstClr val="black"/>
                          </a:solidFill>
                          <a:effectLst/>
                          <a:uLnTx/>
                          <a:uFillTx/>
                          <a:latin typeface="+mn-lt"/>
                          <a:ea typeface="+mn-ea"/>
                          <a:cs typeface="+mn-cs"/>
                        </a:rPr>
                        <a:t>PE-file features</a:t>
                      </a:r>
                    </a:p>
                  </a:txBody>
                  <a:tcPr anchor="ctr"/>
                </a:tc>
                <a:tc hMerge="1">
                  <a:txBody>
                    <a:bodyPr/>
                    <a:lstStyle/>
                    <a:p>
                      <a:endParaRPr lang="en-US"/>
                    </a:p>
                  </a:txBody>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smtClean="0">
                          <a:ln>
                            <a:noFill/>
                          </a:ln>
                          <a:solidFill>
                            <a:prstClr val="black"/>
                          </a:solidFill>
                          <a:effectLst/>
                          <a:uLnTx/>
                          <a:uFillTx/>
                          <a:latin typeface="+mn-lt"/>
                          <a:ea typeface="+mn-ea"/>
                          <a:cs typeface="+mn-cs"/>
                        </a:rPr>
                        <a:t>Countermeasures</a:t>
                      </a:r>
                    </a:p>
                  </a:txBody>
                  <a:tcPr anchor="ctr"/>
                </a:tc>
                <a:extLst>
                  <a:ext uri="{0D108BD9-81ED-4DB2-BD59-A6C34878D82A}">
                    <a16:rowId xmlns:a16="http://schemas.microsoft.com/office/drawing/2014/main" val="10000"/>
                  </a:ext>
                </a:extLst>
              </a:tr>
              <a:tr h="91378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smtClean="0"/>
                        <a:t>Type </a:t>
                      </a:r>
                      <a:r>
                        <a:rPr lang="en-US" sz="2200" b="1" baseline="0" dirty="0" smtClean="0"/>
                        <a:t>of signature</a:t>
                      </a:r>
                      <a:endParaRPr lang="en-US" sz="2200" b="1"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smtClean="0"/>
                        <a:t>Examples</a:t>
                      </a:r>
                      <a:endParaRPr kumimoji="0" lang="en-US" sz="2200" b="1" i="0" u="none" strike="noStrike" kern="1200" cap="none" spc="0" normalizeH="0" baseline="0" noProof="0" dirty="0" smtClean="0">
                        <a:ln>
                          <a:noFill/>
                        </a:ln>
                        <a:solidFill>
                          <a:prstClr val="black"/>
                        </a:solidFill>
                        <a:effectLst/>
                        <a:uLnTx/>
                        <a:uFillTx/>
                        <a:latin typeface="+mn-lt"/>
                        <a:ea typeface="+mn-ea"/>
                        <a:cs typeface="+mn-cs"/>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extLst>
                  <a:ext uri="{0D108BD9-81ED-4DB2-BD59-A6C34878D82A}">
                    <a16:rowId xmlns:a16="http://schemas.microsoft.com/office/drawing/2014/main" val="1097264271"/>
                  </a:ext>
                </a:extLst>
              </a:tr>
              <a:tr h="1291728">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US" sz="2200" b="0" i="0" u="none" strike="noStrike" kern="1200" cap="none" spc="0" normalizeH="0" baseline="0" noProof="0" dirty="0" smtClean="0">
                          <a:ln>
                            <a:noFill/>
                          </a:ln>
                          <a:solidFill>
                            <a:prstClr val="black"/>
                          </a:solidFill>
                          <a:effectLst/>
                          <a:uLnTx/>
                          <a:uFillTx/>
                          <a:latin typeface="+mn-lt"/>
                          <a:ea typeface="+mn-ea"/>
                          <a:cs typeface="+mn-cs"/>
                        </a:rPr>
                        <a:t>ASCII Strings</a:t>
                      </a:r>
                      <a:endParaRPr lang="en-US" sz="2200" dirty="0"/>
                    </a:p>
                  </a:txBody>
                  <a:tcPr anchor="ctr">
                    <a:solidFill>
                      <a:schemeClr val="tx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dirty="0" smtClean="0">
                          <a:ln>
                            <a:noFill/>
                          </a:ln>
                          <a:solidFill>
                            <a:prstClr val="black"/>
                          </a:solidFill>
                          <a:effectLst/>
                          <a:uLnTx/>
                          <a:uFillTx/>
                          <a:latin typeface="+mn-lt"/>
                          <a:ea typeface="+mn-ea"/>
                          <a:cs typeface="+mn-cs"/>
                        </a:rPr>
                        <a:t>‘MZ’ , ‘PE’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smtClean="0">
                          <a:ln>
                            <a:noFill/>
                          </a:ln>
                          <a:solidFill>
                            <a:prstClr val="black"/>
                          </a:solidFill>
                          <a:effectLst/>
                          <a:uLnTx/>
                          <a:uFillTx/>
                          <a:latin typeface="+mn-lt"/>
                          <a:ea typeface="+mn-ea"/>
                          <a:cs typeface="+mn-cs"/>
                        </a:rPr>
                        <a:t>‘This program cannot be run in DOS mode’</a:t>
                      </a:r>
                    </a:p>
                  </a:txBody>
                  <a:tcPr anchor="ctr">
                    <a:solidFill>
                      <a:schemeClr val="tx2">
                        <a:lumMod val="20000"/>
                        <a:lumOff val="80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smtClean="0">
                          <a:ln>
                            <a:noFill/>
                          </a:ln>
                          <a:solidFill>
                            <a:prstClr val="black"/>
                          </a:solidFill>
                          <a:effectLst/>
                          <a:uLnTx/>
                          <a:uFillTx/>
                          <a:latin typeface="+mn-lt"/>
                          <a:ea typeface="+mn-ea"/>
                          <a:cs typeface="+mn-cs"/>
                        </a:rPr>
                        <a:t>Data overwriting</a:t>
                      </a:r>
                    </a:p>
                  </a:txBody>
                  <a:tcPr anchor="ctr"/>
                </a:tc>
                <a:extLst>
                  <a:ext uri="{0D108BD9-81ED-4DB2-BD59-A6C34878D82A}">
                    <a16:rowId xmlns:a16="http://schemas.microsoft.com/office/drawing/2014/main" val="1017628527"/>
                  </a:ext>
                </a:extLst>
              </a:tr>
              <a:tr h="50765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smtClean="0">
                          <a:ln>
                            <a:noFill/>
                          </a:ln>
                          <a:solidFill>
                            <a:prstClr val="black"/>
                          </a:solidFill>
                          <a:effectLst/>
                          <a:uLnTx/>
                          <a:uFillTx/>
                          <a:latin typeface="+mn-lt"/>
                          <a:ea typeface="+mn-ea"/>
                          <a:cs typeface="+mn-cs"/>
                        </a:rPr>
                        <a:t>ASCII Strings</a:t>
                      </a:r>
                      <a:endParaRPr lang="en-US" sz="2200" dirty="0" smtClean="0"/>
                    </a:p>
                  </a:txBody>
                  <a:tcPr anchor="ct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smtClean="0">
                          <a:ln>
                            <a:noFill/>
                          </a:ln>
                          <a:solidFill>
                            <a:prstClr val="black"/>
                          </a:solidFill>
                          <a:effectLst/>
                          <a:uLnTx/>
                          <a:uFillTx/>
                          <a:latin typeface="+mn-lt"/>
                          <a:ea typeface="+mn-ea"/>
                          <a:cs typeface="+mn-cs"/>
                        </a:rPr>
                        <a:t>‘</a:t>
                      </a:r>
                      <a:r>
                        <a:rPr kumimoji="0" lang="en-US" sz="2200" b="0" i="0" u="none" strike="noStrike" kern="1200" cap="none" spc="0" normalizeH="0" baseline="0" noProof="0" dirty="0" err="1" smtClean="0">
                          <a:ln>
                            <a:noFill/>
                          </a:ln>
                          <a:solidFill>
                            <a:prstClr val="black"/>
                          </a:solidFill>
                          <a:effectLst/>
                          <a:uLnTx/>
                          <a:uFillTx/>
                          <a:latin typeface="+mn-lt"/>
                          <a:ea typeface="+mn-ea"/>
                          <a:cs typeface="+mn-cs"/>
                        </a:rPr>
                        <a:t>ZwOpenFile</a:t>
                      </a:r>
                      <a:r>
                        <a:rPr kumimoji="0" lang="en-US" sz="2200" b="0" i="0" u="none" strike="noStrike" kern="1200" cap="none" spc="0" normalizeH="0" baseline="0" noProof="0" dirty="0" smtClean="0">
                          <a:ln>
                            <a:noFill/>
                          </a:ln>
                          <a:solidFill>
                            <a:prstClr val="black"/>
                          </a:solidFill>
                          <a:effectLst/>
                          <a:uLnTx/>
                          <a:uFillTx/>
                          <a:latin typeface="+mn-lt"/>
                          <a:ea typeface="+mn-ea"/>
                          <a:cs typeface="+mn-cs"/>
                        </a:rPr>
                        <a:t>’</a:t>
                      </a:r>
                    </a:p>
                  </a:txBody>
                  <a:tcPr anchor="ctr">
                    <a:solidFill>
                      <a:schemeClr val="accent3">
                        <a:lumMod val="40000"/>
                        <a:lumOff val="60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extLst>
                  <a:ext uri="{0D108BD9-81ED-4DB2-BD59-A6C34878D82A}">
                    <a16:rowId xmlns:a16="http://schemas.microsoft.com/office/drawing/2014/main" val="1849388468"/>
                  </a:ext>
                </a:extLst>
              </a:tr>
              <a:tr h="913789">
                <a:tc vMerge="1">
                  <a:txBody>
                    <a:bodyPr/>
                    <a:lstStyle/>
                    <a:p>
                      <a:pPr algn="ct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smtClean="0">
                          <a:ln>
                            <a:noFill/>
                          </a:ln>
                          <a:solidFill>
                            <a:prstClr val="black"/>
                          </a:solidFill>
                          <a:effectLst/>
                          <a:uLnTx/>
                          <a:uFillTx/>
                          <a:latin typeface="+mn-lt"/>
                          <a:ea typeface="+mn-ea"/>
                          <a:cs typeface="+mn-cs"/>
                        </a:rPr>
                        <a:t>Bytes combination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smtClean="0">
                          <a:ln>
                            <a:noFill/>
                          </a:ln>
                          <a:solidFill>
                            <a:prstClr val="black"/>
                          </a:solidFill>
                          <a:effectLst/>
                          <a:uLnTx/>
                          <a:uFillTx/>
                          <a:latin typeface="+mn-lt"/>
                          <a:ea typeface="+mn-ea"/>
                          <a:cs typeface="+mn-cs"/>
                        </a:rPr>
                        <a:t>(prologue &amp; epilogue)</a:t>
                      </a:r>
                    </a:p>
                  </a:txBody>
                  <a:tcPr anchor="c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ourier" pitchFamily="49" charset="0"/>
                          <a:ea typeface="+mn-ea"/>
                          <a:cs typeface="+mn-cs"/>
                        </a:rPr>
                        <a:t>8BFF  MOV EDI,EDI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ourier" pitchFamily="49" charset="0"/>
                          <a:ea typeface="+mn-ea"/>
                          <a:cs typeface="+mn-cs"/>
                        </a:rPr>
                        <a:t>55    PUSH EBP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ourier" pitchFamily="49" charset="0"/>
                          <a:ea typeface="+mn-ea"/>
                          <a:cs typeface="+mn-cs"/>
                        </a:rPr>
                        <a:t>8BEC  MOV EBP,ESP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prstClr val="black"/>
                        </a:solidFill>
                        <a:effectLst/>
                        <a:uLnTx/>
                        <a:uFillTx/>
                        <a:latin typeface="Courier"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ourier" pitchFamily="49" charset="0"/>
                          <a:ea typeface="+mn-ea"/>
                          <a:cs typeface="+mn-cs"/>
                        </a:rPr>
                        <a:t>8BE5  MOV ESP,EBP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ourier" pitchFamily="49" charset="0"/>
                          <a:ea typeface="+mn-ea"/>
                          <a:cs typeface="+mn-cs"/>
                        </a:rPr>
                        <a:t>5D    POP EBP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ourier" pitchFamily="49" charset="0"/>
                          <a:ea typeface="+mn-ea"/>
                          <a:cs typeface="+mn-cs"/>
                        </a:rPr>
                        <a:t>C20400 RET 4</a:t>
                      </a:r>
                    </a:p>
                  </a:txBody>
                  <a:tcPr anchor="ctr">
                    <a:solidFill>
                      <a:schemeClr val="accent6">
                        <a:lumMod val="60000"/>
                        <a:lumOff val="40000"/>
                      </a:schemeClr>
                    </a:solidFill>
                  </a:tcPr>
                </a:tc>
                <a:tc>
                  <a:txBody>
                    <a:bodyPr/>
                    <a:lstStyle/>
                    <a:p>
                      <a:pPr algn="ctr"/>
                      <a:r>
                        <a:rPr lang="en-US" sz="2200" dirty="0" smtClean="0"/>
                        <a:t>Code obfuscating &amp; packing</a:t>
                      </a:r>
                    </a:p>
                  </a:txBody>
                  <a:tcPr anchor="ct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0" y="44624"/>
            <a:ext cx="9144000" cy="1143000"/>
          </a:xfrm>
        </p:spPr>
        <p:txBody>
          <a:bodyPr>
            <a:noAutofit/>
          </a:bodyPr>
          <a:lstStyle/>
          <a:p>
            <a:r>
              <a:rPr lang="en-US" sz="3200" b="1" dirty="0"/>
              <a:t>Apply byte-to-byte scanning </a:t>
            </a:r>
            <a:r>
              <a:rPr lang="en-US" sz="3200" b="1" dirty="0" smtClean="0"/>
              <a:t>using features </a:t>
            </a:r>
            <a:r>
              <a:rPr lang="en-US" sz="3200" b="1" dirty="0"/>
              <a:t>of PE-file </a:t>
            </a:r>
            <a:r>
              <a:rPr lang="en-US" sz="3200" b="1" dirty="0" smtClean="0"/>
              <a:t>to </a:t>
            </a:r>
            <a:r>
              <a:rPr lang="en-US" sz="3200" b="1" dirty="0"/>
              <a:t>detect </a:t>
            </a:r>
            <a:r>
              <a:rPr lang="en-US" sz="3200" b="1" dirty="0" smtClean="0"/>
              <a:t>drivers</a:t>
            </a:r>
            <a:endParaRPr lang="en-US" sz="3200" b="1" dirty="0"/>
          </a:p>
        </p:txBody>
      </p:sp>
      <p:sp>
        <p:nvSpPr>
          <p:cNvPr id="5" name="Rectangle 4"/>
          <p:cNvSpPr/>
          <p:nvPr/>
        </p:nvSpPr>
        <p:spPr>
          <a:xfrm>
            <a:off x="179512" y="2816972"/>
            <a:ext cx="1872208" cy="977010"/>
          </a:xfrm>
          <a:prstGeom prst="rect">
            <a:avLst/>
          </a:prstGeom>
          <a:solidFill>
            <a:schemeClr val="tx2">
              <a:lumMod val="20000"/>
              <a:lumOff val="80000"/>
            </a:schemeClr>
          </a:solid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dirty="0" smtClean="0"/>
              <a:t>Header</a:t>
            </a:r>
            <a:endParaRPr lang="en-US" sz="2200" dirty="0"/>
          </a:p>
        </p:txBody>
      </p:sp>
      <p:sp>
        <p:nvSpPr>
          <p:cNvPr id="9" name="Rectangle 8"/>
          <p:cNvSpPr/>
          <p:nvPr/>
        </p:nvSpPr>
        <p:spPr>
          <a:xfrm>
            <a:off x="179512" y="4976663"/>
            <a:ext cx="1872208" cy="1008661"/>
          </a:xfrm>
          <a:prstGeom prst="rect">
            <a:avLst/>
          </a:prstGeom>
          <a:solidFill>
            <a:schemeClr val="accent6">
              <a:lumMod val="60000"/>
              <a:lumOff val="40000"/>
            </a:schemeClr>
          </a:solidFill>
          <a:ln w="38100">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dirty="0" smtClean="0"/>
              <a:t>Code section</a:t>
            </a:r>
          </a:p>
          <a:p>
            <a:pPr algn="ctr"/>
            <a:r>
              <a:rPr lang="en-US" sz="2200" dirty="0" smtClean="0"/>
              <a:t>(executable)</a:t>
            </a:r>
            <a:endParaRPr lang="en-US" sz="2200" dirty="0"/>
          </a:p>
        </p:txBody>
      </p:sp>
      <p:sp>
        <p:nvSpPr>
          <p:cNvPr id="8" name="Rectangle 7"/>
          <p:cNvSpPr/>
          <p:nvPr/>
        </p:nvSpPr>
        <p:spPr>
          <a:xfrm>
            <a:off x="179512" y="3825084"/>
            <a:ext cx="1872208" cy="1120478"/>
          </a:xfrm>
          <a:prstGeom prst="rect">
            <a:avLst/>
          </a:prstGeom>
          <a:solidFill>
            <a:schemeClr val="accent3">
              <a:lumMod val="40000"/>
              <a:lumOff val="60000"/>
            </a:schemeClr>
          </a:solidFill>
          <a:ln w="38100">
            <a:solidFill>
              <a:schemeClr val="accent3">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dirty="0" smtClean="0"/>
              <a:t>Import Address </a:t>
            </a:r>
            <a:r>
              <a:rPr lang="en-US" sz="2200" dirty="0"/>
              <a:t>table</a:t>
            </a:r>
          </a:p>
        </p:txBody>
      </p:sp>
      <p:sp>
        <p:nvSpPr>
          <p:cNvPr id="6" name="Rectangle 5"/>
          <p:cNvSpPr/>
          <p:nvPr/>
        </p:nvSpPr>
        <p:spPr>
          <a:xfrm>
            <a:off x="6444208" y="1268760"/>
            <a:ext cx="2277952" cy="5232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636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9144000" cy="874936"/>
          </a:xfrm>
        </p:spPr>
        <p:txBody>
          <a:bodyPr>
            <a:normAutofit/>
          </a:bodyPr>
          <a:lstStyle/>
          <a:p>
            <a:r>
              <a:rPr lang="en-US" sz="3200" b="1" dirty="0" smtClean="0"/>
              <a:t>What do we still have in the memory?</a:t>
            </a:r>
            <a:endParaRPr lang="en-US" sz="3200" b="1" dirty="0"/>
          </a:p>
        </p:txBody>
      </p:sp>
      <p:sp>
        <p:nvSpPr>
          <p:cNvPr id="4" name="Rectangle 3"/>
          <p:cNvSpPr/>
          <p:nvPr/>
        </p:nvSpPr>
        <p:spPr>
          <a:xfrm>
            <a:off x="755576" y="1388894"/>
            <a:ext cx="542949" cy="294284"/>
          </a:xfrm>
          <a:prstGeom prst="rect">
            <a:avLst/>
          </a:prstGeom>
          <a:solidFill>
            <a:schemeClr val="accent6">
              <a:lumMod val="20000"/>
              <a:lumOff val="8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2090613" y="1383286"/>
            <a:ext cx="542949" cy="294284"/>
          </a:xfrm>
          <a:prstGeom prst="rect">
            <a:avLst/>
          </a:prstGeom>
          <a:solidFill>
            <a:schemeClr val="accent3">
              <a:lumMod val="20000"/>
              <a:lumOff val="80000"/>
            </a:schemeClr>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6" name="Straight Connector 5"/>
          <p:cNvCxnSpPr>
            <a:stCxn id="4" idx="3"/>
            <a:endCxn id="5" idx="1"/>
          </p:cNvCxnSpPr>
          <p:nvPr/>
        </p:nvCxnSpPr>
        <p:spPr>
          <a:xfrm flipV="1">
            <a:off x="1298525" y="1530428"/>
            <a:ext cx="792088" cy="5608"/>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 name="Hexagon 6"/>
          <p:cNvSpPr/>
          <p:nvPr/>
        </p:nvSpPr>
        <p:spPr>
          <a:xfrm>
            <a:off x="4769800" y="1341038"/>
            <a:ext cx="510637" cy="423438"/>
          </a:xfrm>
          <a:prstGeom prst="hexagon">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6095619" y="1341038"/>
            <a:ext cx="510637" cy="423438"/>
          </a:xfrm>
          <a:prstGeom prst="hexagon">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0"/>
            <a:endCxn id="8" idx="3"/>
          </p:cNvCxnSpPr>
          <p:nvPr/>
        </p:nvCxnSpPr>
        <p:spPr>
          <a:xfrm>
            <a:off x="5280437" y="1552757"/>
            <a:ext cx="815182" cy="0"/>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347864" y="1386090"/>
            <a:ext cx="542949" cy="294284"/>
          </a:xfrm>
          <a:prstGeom prst="rect">
            <a:avLst/>
          </a:prstGeom>
          <a:solidFill>
            <a:schemeClr val="accent2">
              <a:lumMod val="20000"/>
              <a:lumOff val="8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Hexagon 10"/>
          <p:cNvSpPr/>
          <p:nvPr/>
        </p:nvSpPr>
        <p:spPr>
          <a:xfrm>
            <a:off x="7359950" y="1341038"/>
            <a:ext cx="510637" cy="423438"/>
          </a:xfrm>
          <a:prstGeom prst="hexagon">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stCxn id="5" idx="3"/>
            <a:endCxn id="10" idx="1"/>
          </p:cNvCxnSpPr>
          <p:nvPr/>
        </p:nvCxnSpPr>
        <p:spPr>
          <a:xfrm>
            <a:off x="2633562" y="1530428"/>
            <a:ext cx="714302" cy="2804"/>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0"/>
            <a:endCxn id="11" idx="3"/>
          </p:cNvCxnSpPr>
          <p:nvPr/>
        </p:nvCxnSpPr>
        <p:spPr>
          <a:xfrm>
            <a:off x="6606256" y="1552757"/>
            <a:ext cx="753694" cy="0"/>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183738" y="2001062"/>
            <a:ext cx="1364156" cy="523220"/>
          </a:xfrm>
          <a:prstGeom prst="rect">
            <a:avLst/>
          </a:prstGeom>
        </p:spPr>
        <p:txBody>
          <a:bodyPr wrap="none">
            <a:spAutoFit/>
          </a:bodyPr>
          <a:lstStyle/>
          <a:p>
            <a:pPr lvl="0" algn="ctr"/>
            <a:r>
              <a:rPr lang="en-US" sz="2800" dirty="0">
                <a:solidFill>
                  <a:prstClr val="black"/>
                </a:solidFill>
              </a:rPr>
              <a:t>Driver A</a:t>
            </a:r>
          </a:p>
        </p:txBody>
      </p:sp>
      <p:graphicFrame>
        <p:nvGraphicFramePr>
          <p:cNvPr id="25" name="Table 24"/>
          <p:cNvGraphicFramePr>
            <a:graphicFrameLocks noGrp="1"/>
          </p:cNvGraphicFramePr>
          <p:nvPr>
            <p:extLst>
              <p:ext uri="{D42A27DB-BD31-4B8C-83A1-F6EECF244321}">
                <p14:modId xmlns:p14="http://schemas.microsoft.com/office/powerpoint/2010/main" val="970808527"/>
              </p:ext>
            </p:extLst>
          </p:nvPr>
        </p:nvGraphicFramePr>
        <p:xfrm>
          <a:off x="817240" y="2585183"/>
          <a:ext cx="1882552" cy="2872263"/>
        </p:xfrm>
        <a:graphic>
          <a:graphicData uri="http://schemas.openxmlformats.org/drawingml/2006/table">
            <a:tbl>
              <a:tblPr/>
              <a:tblGrid>
                <a:gridCol w="1882552">
                  <a:extLst>
                    <a:ext uri="{9D8B030D-6E8A-4147-A177-3AD203B41FA5}">
                      <a16:colId xmlns:a16="http://schemas.microsoft.com/office/drawing/2014/main" val="2731478796"/>
                    </a:ext>
                  </a:extLst>
                </a:gridCol>
              </a:tblGrid>
              <a:tr h="625651">
                <a:tc>
                  <a:txBody>
                    <a:bodyPr/>
                    <a:lstStyle/>
                    <a:p>
                      <a:pPr algn="ctr">
                        <a:lnSpc>
                          <a:spcPct val="114000"/>
                        </a:lnSpc>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Header</a:t>
                      </a:r>
                      <a:endParaRPr lang="en-US" dirty="0"/>
                    </a:p>
                  </a:txBody>
                  <a:tcPr anchor="ctr">
                    <a:lnL w="28575" cmpd="sng">
                      <a:solidFill>
                        <a:schemeClr val="accent6">
                          <a:lumMod val="50000"/>
                        </a:schemeClr>
                      </a:solidFill>
                      <a:prstDash val="solid"/>
                    </a:lnL>
                    <a:lnR w="28575" cmpd="sng">
                      <a:solidFill>
                        <a:schemeClr val="accent6">
                          <a:lumMod val="50000"/>
                        </a:schemeClr>
                      </a:solidFill>
                      <a:prstDash val="solid"/>
                    </a:lnR>
                    <a:lnT w="28575" cmpd="sng">
                      <a:solidFill>
                        <a:schemeClr val="accent6">
                          <a:lumMod val="50000"/>
                        </a:schemeClr>
                      </a:solidFill>
                      <a:prstDash val="solid"/>
                    </a:lnT>
                    <a:lnB w="28575" cap="flat" cmpd="sng" algn="ctr">
                      <a:solidFill>
                        <a:schemeClr val="accent6">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22586516"/>
                  </a:ext>
                </a:extLst>
              </a:tr>
              <a:tr h="1310508">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Import Address table</a:t>
                      </a:r>
                    </a:p>
                  </a:txBody>
                  <a:tcPr anchor="ctr">
                    <a:lnL w="28575" cmpd="sng">
                      <a:solidFill>
                        <a:schemeClr val="accent6">
                          <a:lumMod val="50000"/>
                        </a:schemeClr>
                      </a:solidFill>
                      <a:prstDash val="solid"/>
                    </a:lnL>
                    <a:lnR w="28575" cmpd="sng">
                      <a:solidFill>
                        <a:schemeClr val="accent6">
                          <a:lumMod val="50000"/>
                        </a:schemeClr>
                      </a:solidFill>
                      <a:prstDash val="solid"/>
                    </a:lnR>
                    <a:lnT w="28575" cmpd="sng">
                      <a:solidFill>
                        <a:schemeClr val="accent6">
                          <a:lumMod val="50000"/>
                        </a:schemeClr>
                      </a:solidFill>
                      <a:prstDash val="solid"/>
                    </a:lnT>
                    <a:lnB w="28575" cap="flat" cmpd="sng" algn="ctr">
                      <a:solidFill>
                        <a:schemeClr val="accent6">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75843978"/>
                  </a:ext>
                </a:extLst>
              </a:tr>
              <a:tr h="936104">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Code section</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(executable)</a:t>
                      </a:r>
                    </a:p>
                  </a:txBody>
                  <a:tcPr anchor="ctr">
                    <a:lnL w="28575" cmpd="sng">
                      <a:solidFill>
                        <a:schemeClr val="accent6">
                          <a:lumMod val="50000"/>
                        </a:schemeClr>
                      </a:solidFill>
                      <a:prstDash val="solid"/>
                    </a:lnL>
                    <a:lnR w="28575" cmpd="sng">
                      <a:solidFill>
                        <a:schemeClr val="accent6">
                          <a:lumMod val="50000"/>
                        </a:schemeClr>
                      </a:solidFill>
                      <a:prstDash val="solid"/>
                    </a:lnR>
                    <a:lnT w="28575" cmpd="sng">
                      <a:solidFill>
                        <a:schemeClr val="accent6">
                          <a:lumMod val="50000"/>
                        </a:schemeClr>
                      </a:solidFill>
                      <a:prstDash val="solid"/>
                    </a:lnT>
                    <a:lnB w="28575" cmpd="sng">
                      <a:solidFill>
                        <a:schemeClr val="accent6">
                          <a:lumMod val="50000"/>
                        </a:schemeClr>
                      </a:solidFill>
                      <a:prstDash val="solid"/>
                    </a:lnB>
                    <a:solidFill>
                      <a:schemeClr val="accent6">
                        <a:lumMod val="20000"/>
                        <a:lumOff val="80000"/>
                      </a:schemeClr>
                    </a:solidFill>
                  </a:tcPr>
                </a:tc>
                <a:extLst>
                  <a:ext uri="{0D108BD9-81ED-4DB2-BD59-A6C34878D82A}">
                    <a16:rowId xmlns:a16="http://schemas.microsoft.com/office/drawing/2014/main" val="1178512270"/>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638919165"/>
              </p:ext>
            </p:extLst>
          </p:nvPr>
        </p:nvGraphicFramePr>
        <p:xfrm>
          <a:off x="3307598" y="2583782"/>
          <a:ext cx="1912474" cy="2888316"/>
        </p:xfrm>
        <a:graphic>
          <a:graphicData uri="http://schemas.openxmlformats.org/drawingml/2006/table">
            <a:tbl>
              <a:tblPr/>
              <a:tblGrid>
                <a:gridCol w="1912474">
                  <a:extLst>
                    <a:ext uri="{9D8B030D-6E8A-4147-A177-3AD203B41FA5}">
                      <a16:colId xmlns:a16="http://schemas.microsoft.com/office/drawing/2014/main" val="136388480"/>
                    </a:ext>
                  </a:extLst>
                </a:gridCol>
              </a:tblGrid>
              <a:tr h="641416">
                <a:tc>
                  <a:txBody>
                    <a:bodyPr/>
                    <a:lstStyle/>
                    <a:p>
                      <a:pPr algn="ctr">
                        <a:lnSpc>
                          <a:spcPct val="114000"/>
                        </a:lnSpc>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Header</a:t>
                      </a:r>
                      <a:endParaRPr lang="en-US" dirty="0"/>
                    </a:p>
                  </a:txBody>
                  <a:tcPr anchor="ctr">
                    <a:lnL w="28575" cmpd="sng">
                      <a:solidFill>
                        <a:srgbClr val="00B050"/>
                      </a:solidFill>
                      <a:prstDash val="solid"/>
                    </a:lnL>
                    <a:lnR w="28575" cmpd="sng">
                      <a:solidFill>
                        <a:srgbClr val="00B050"/>
                      </a:solidFill>
                      <a:prstDash val="solid"/>
                    </a:lnR>
                    <a:lnT w="28575" cmpd="sng">
                      <a:solidFill>
                        <a:srgbClr val="00B050"/>
                      </a:solidFill>
                      <a:prstDash val="solid"/>
                    </a:lnT>
                    <a:lnB w="28575" cap="flat" cmpd="sng" algn="ctr">
                      <a:solidFill>
                        <a:srgbClr val="00B05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85695378"/>
                  </a:ext>
                </a:extLst>
              </a:tr>
              <a:tr h="1296144">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Import Address table</a:t>
                      </a:r>
                    </a:p>
                  </a:txBody>
                  <a:tcPr anchor="ctr">
                    <a:lnL w="28575" cmpd="sng">
                      <a:solidFill>
                        <a:srgbClr val="00B050"/>
                      </a:solidFill>
                      <a:prstDash val="solid"/>
                    </a:lnL>
                    <a:lnR w="28575" cmpd="sng">
                      <a:solidFill>
                        <a:srgbClr val="00B050"/>
                      </a:solidFill>
                      <a:prstDash val="solid"/>
                    </a:lnR>
                    <a:lnT w="28575" cmpd="sng">
                      <a:solidFill>
                        <a:srgbClr val="00B050"/>
                      </a:solidFill>
                      <a:prstDash val="solid"/>
                    </a:lnT>
                    <a:lnB w="28575" cap="flat" cmpd="sng" algn="ctr">
                      <a:solidFill>
                        <a:srgbClr val="00B05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39398274"/>
                  </a:ext>
                </a:extLst>
              </a:tr>
              <a:tr h="950756">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Code section</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(executable)</a:t>
                      </a:r>
                    </a:p>
                  </a:txBody>
                  <a:tcPr anchor="ctr">
                    <a:lnL w="28575" cmpd="sng">
                      <a:solidFill>
                        <a:srgbClr val="00B050"/>
                      </a:solidFill>
                      <a:prstDash val="solid"/>
                    </a:lnL>
                    <a:lnR w="28575" cmpd="sng">
                      <a:solidFill>
                        <a:srgbClr val="00B050"/>
                      </a:solidFill>
                      <a:prstDash val="solid"/>
                    </a:lnR>
                    <a:lnT w="28575" cmpd="sng">
                      <a:solidFill>
                        <a:srgbClr val="00B050"/>
                      </a:solidFill>
                      <a:prstDash val="solid"/>
                    </a:lnT>
                    <a:lnB w="28575" cmpd="sng">
                      <a:solidFill>
                        <a:srgbClr val="00B050"/>
                      </a:solidFill>
                      <a:prstDash val="solid"/>
                    </a:lnB>
                    <a:solidFill>
                      <a:schemeClr val="accent3">
                        <a:lumMod val="20000"/>
                        <a:lumOff val="80000"/>
                      </a:schemeClr>
                    </a:solidFill>
                  </a:tcPr>
                </a:tc>
                <a:extLst>
                  <a:ext uri="{0D108BD9-81ED-4DB2-BD59-A6C34878D82A}">
                    <a16:rowId xmlns:a16="http://schemas.microsoft.com/office/drawing/2014/main" val="2298440595"/>
                  </a:ext>
                </a:extLst>
              </a:tr>
            </a:tbl>
          </a:graphicData>
        </a:graphic>
      </p:graphicFrame>
      <p:sp>
        <p:nvSpPr>
          <p:cNvPr id="30" name="Rectangle 29"/>
          <p:cNvSpPr/>
          <p:nvPr/>
        </p:nvSpPr>
        <p:spPr>
          <a:xfrm>
            <a:off x="3580708" y="2001062"/>
            <a:ext cx="1351332" cy="523220"/>
          </a:xfrm>
          <a:prstGeom prst="rect">
            <a:avLst/>
          </a:prstGeom>
        </p:spPr>
        <p:txBody>
          <a:bodyPr wrap="none">
            <a:spAutoFit/>
          </a:bodyPr>
          <a:lstStyle/>
          <a:p>
            <a:pPr lvl="0" algn="ctr"/>
            <a:r>
              <a:rPr lang="en-US" sz="2800" dirty="0">
                <a:solidFill>
                  <a:prstClr val="black"/>
                </a:solidFill>
              </a:rPr>
              <a:t>Driver </a:t>
            </a:r>
            <a:r>
              <a:rPr lang="en-US" sz="2800" dirty="0" smtClean="0">
                <a:solidFill>
                  <a:prstClr val="black"/>
                </a:solidFill>
              </a:rPr>
              <a:t>B</a:t>
            </a:r>
            <a:endParaRPr lang="en-US" sz="2800" dirty="0">
              <a:solidFill>
                <a:prstClr val="black"/>
              </a:solidFill>
            </a:endParaRPr>
          </a:p>
        </p:txBody>
      </p:sp>
      <p:graphicFrame>
        <p:nvGraphicFramePr>
          <p:cNvPr id="31" name="Table 30"/>
          <p:cNvGraphicFramePr>
            <a:graphicFrameLocks noGrp="1"/>
          </p:cNvGraphicFramePr>
          <p:nvPr>
            <p:extLst>
              <p:ext uri="{D42A27DB-BD31-4B8C-83A1-F6EECF244321}">
                <p14:modId xmlns:p14="http://schemas.microsoft.com/office/powerpoint/2010/main" val="2460693500"/>
              </p:ext>
            </p:extLst>
          </p:nvPr>
        </p:nvGraphicFramePr>
        <p:xfrm>
          <a:off x="5958392" y="2547503"/>
          <a:ext cx="1894480" cy="2909943"/>
        </p:xfrm>
        <a:graphic>
          <a:graphicData uri="http://schemas.openxmlformats.org/drawingml/2006/table">
            <a:tbl>
              <a:tblPr/>
              <a:tblGrid>
                <a:gridCol w="1894480">
                  <a:extLst>
                    <a:ext uri="{9D8B030D-6E8A-4147-A177-3AD203B41FA5}">
                      <a16:colId xmlns:a16="http://schemas.microsoft.com/office/drawing/2014/main" val="160109881"/>
                    </a:ext>
                  </a:extLst>
                </a:gridCol>
              </a:tblGrid>
              <a:tr h="737481">
                <a:tc>
                  <a:txBody>
                    <a:bodyPr/>
                    <a:lstStyle/>
                    <a:p>
                      <a:pPr algn="ctr">
                        <a:lnSpc>
                          <a:spcPct val="114000"/>
                        </a:lnSpc>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Header</a:t>
                      </a:r>
                      <a:endParaRPr lang="en-US" dirty="0"/>
                    </a:p>
                  </a:txBody>
                  <a:tcPr anchor="ctr">
                    <a:lnL w="28575" cmpd="sng">
                      <a:solidFill>
                        <a:srgbClr val="FF0000"/>
                      </a:solidFill>
                      <a:prstDash val="solid"/>
                    </a:lnL>
                    <a:lnR w="28575" cmpd="sng">
                      <a:solidFill>
                        <a:srgbClr val="FF0000"/>
                      </a:solidFill>
                      <a:prstDash val="solid"/>
                    </a:lnR>
                    <a:lnT w="28575" cmpd="sng">
                      <a:solidFill>
                        <a:srgbClr val="FF0000"/>
                      </a:solidFill>
                      <a:prstDash val="solid"/>
                    </a:lnT>
                    <a:lnB w="2857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92625619"/>
                  </a:ext>
                </a:extLst>
              </a:tr>
              <a:tr h="1224136">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Import Address table</a:t>
                      </a:r>
                    </a:p>
                  </a:txBody>
                  <a:tcPr anchor="ctr">
                    <a:lnL w="28575" cmpd="sng">
                      <a:solidFill>
                        <a:srgbClr val="FF0000"/>
                      </a:solidFill>
                      <a:prstDash val="solid"/>
                    </a:lnL>
                    <a:lnR w="28575" cmpd="sng">
                      <a:solidFill>
                        <a:srgbClr val="FF0000"/>
                      </a:solidFill>
                      <a:prstDash val="solid"/>
                    </a:lnR>
                    <a:lnT w="28575" cmpd="sng">
                      <a:solidFill>
                        <a:srgbClr val="FF0000"/>
                      </a:solidFill>
                      <a:prstDash val="solid"/>
                    </a:lnT>
                    <a:lnB w="2857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83279047"/>
                  </a:ext>
                </a:extLst>
              </a:tr>
              <a:tr h="948326">
                <a:tc>
                  <a:txBody>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Code section</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mn-lt"/>
                          <a:ea typeface="+mn-ea"/>
                          <a:cs typeface="+mn-cs"/>
                        </a:rPr>
                        <a:t>(executable)</a:t>
                      </a:r>
                    </a:p>
                  </a:txBody>
                  <a:tcPr anchor="ctr">
                    <a:lnL w="28575" cmpd="sng">
                      <a:solidFill>
                        <a:srgbClr val="FF0000"/>
                      </a:solidFill>
                      <a:prstDash val="solid"/>
                    </a:lnL>
                    <a:lnR w="28575" cmpd="sng">
                      <a:solidFill>
                        <a:srgbClr val="FF0000"/>
                      </a:solidFill>
                      <a:prstDash val="solid"/>
                    </a:lnR>
                    <a:lnT w="28575" cmpd="sng">
                      <a:solidFill>
                        <a:srgbClr val="FF0000"/>
                      </a:solidFill>
                      <a:prstDash val="solid"/>
                    </a:lnT>
                    <a:lnB w="28575" cmpd="sng">
                      <a:solidFill>
                        <a:srgbClr val="FF0000"/>
                      </a:solidFill>
                      <a:prstDash val="solid"/>
                    </a:lnB>
                    <a:solidFill>
                      <a:schemeClr val="accent2">
                        <a:lumMod val="20000"/>
                        <a:lumOff val="80000"/>
                      </a:schemeClr>
                    </a:solidFill>
                  </a:tcPr>
                </a:tc>
                <a:extLst>
                  <a:ext uri="{0D108BD9-81ED-4DB2-BD59-A6C34878D82A}">
                    <a16:rowId xmlns:a16="http://schemas.microsoft.com/office/drawing/2014/main" val="632565185"/>
                  </a:ext>
                </a:extLst>
              </a:tr>
            </a:tbl>
          </a:graphicData>
        </a:graphic>
      </p:graphicFrame>
      <p:sp>
        <p:nvSpPr>
          <p:cNvPr id="33" name="Rectangle 32"/>
          <p:cNvSpPr/>
          <p:nvPr/>
        </p:nvSpPr>
        <p:spPr>
          <a:xfrm>
            <a:off x="5670045" y="1988840"/>
            <a:ext cx="2479846" cy="523220"/>
          </a:xfrm>
          <a:prstGeom prst="rect">
            <a:avLst/>
          </a:prstGeom>
        </p:spPr>
        <p:txBody>
          <a:bodyPr wrap="none">
            <a:spAutoFit/>
          </a:bodyPr>
          <a:lstStyle/>
          <a:p>
            <a:pPr lvl="0" algn="ctr"/>
            <a:r>
              <a:rPr lang="en-US" sz="2800" dirty="0" smtClean="0">
                <a:solidFill>
                  <a:prstClr val="black"/>
                </a:solidFill>
              </a:rPr>
              <a:t>Hidden Driver C</a:t>
            </a:r>
            <a:endParaRPr lang="en-US" sz="2800" dirty="0">
              <a:solidFill>
                <a:prstClr val="black"/>
              </a:solidFill>
            </a:endParaRPr>
          </a:p>
        </p:txBody>
      </p:sp>
      <p:sp>
        <p:nvSpPr>
          <p:cNvPr id="37" name="Quad Arrow 36"/>
          <p:cNvSpPr/>
          <p:nvPr/>
        </p:nvSpPr>
        <p:spPr>
          <a:xfrm rot="3063798">
            <a:off x="7077099" y="2447161"/>
            <a:ext cx="955085" cy="926522"/>
          </a:xfrm>
          <a:prstGeom prst="quadArrow">
            <a:avLst>
              <a:gd name="adj1" fmla="val 12138"/>
              <a:gd name="adj2" fmla="val 3678"/>
              <a:gd name="adj3" fmla="val 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Quad Arrow 37"/>
          <p:cNvSpPr/>
          <p:nvPr/>
        </p:nvSpPr>
        <p:spPr>
          <a:xfrm rot="2700000">
            <a:off x="3400945" y="1249833"/>
            <a:ext cx="731520" cy="731520"/>
          </a:xfrm>
          <a:prstGeom prst="quadArrow">
            <a:avLst>
              <a:gd name="adj1" fmla="val 12138"/>
              <a:gd name="adj2" fmla="val 3678"/>
              <a:gd name="adj3" fmla="val 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Quad Arrow 40"/>
          <p:cNvSpPr/>
          <p:nvPr/>
        </p:nvSpPr>
        <p:spPr>
          <a:xfrm rot="2700000">
            <a:off x="2616083" y="1060223"/>
            <a:ext cx="731520" cy="731520"/>
          </a:xfrm>
          <a:prstGeom prst="quadArrow">
            <a:avLst>
              <a:gd name="adj1" fmla="val 12138"/>
              <a:gd name="adj2" fmla="val 3678"/>
              <a:gd name="adj3" fmla="val 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Quad Arrow 41"/>
          <p:cNvSpPr/>
          <p:nvPr/>
        </p:nvSpPr>
        <p:spPr>
          <a:xfrm rot="3063798">
            <a:off x="6920298" y="3257018"/>
            <a:ext cx="1280160" cy="1280160"/>
          </a:xfrm>
          <a:prstGeom prst="quadArrow">
            <a:avLst>
              <a:gd name="adj1" fmla="val 12138"/>
              <a:gd name="adj2" fmla="val 3678"/>
              <a:gd name="adj3" fmla="val 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Quad Arrow 42"/>
          <p:cNvSpPr/>
          <p:nvPr/>
        </p:nvSpPr>
        <p:spPr>
          <a:xfrm rot="2700000">
            <a:off x="6595711" y="1060223"/>
            <a:ext cx="731520" cy="731520"/>
          </a:xfrm>
          <a:prstGeom prst="quadArrow">
            <a:avLst>
              <a:gd name="adj1" fmla="val 12138"/>
              <a:gd name="adj2" fmla="val 3678"/>
              <a:gd name="adj3" fmla="val 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Quad Arrow 43"/>
          <p:cNvSpPr/>
          <p:nvPr/>
        </p:nvSpPr>
        <p:spPr>
          <a:xfrm rot="2700000">
            <a:off x="7361385" y="1111889"/>
            <a:ext cx="731520" cy="731520"/>
          </a:xfrm>
          <a:prstGeom prst="quadArrow">
            <a:avLst>
              <a:gd name="adj1" fmla="val 12138"/>
              <a:gd name="adj2" fmla="val 3678"/>
              <a:gd name="adj3" fmla="val 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Выноска-облако 11"/>
          <p:cNvSpPr/>
          <p:nvPr/>
        </p:nvSpPr>
        <p:spPr bwMode="auto">
          <a:xfrm>
            <a:off x="1139473" y="5903000"/>
            <a:ext cx="6366930" cy="867615"/>
          </a:xfrm>
          <a:prstGeom prst="cloudCallout">
            <a:avLst>
              <a:gd name="adj1" fmla="val 16500"/>
              <a:gd name="adj2" fmla="val -72848"/>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lvl="0" algn="ctr"/>
            <a:r>
              <a:rPr lang="en-US" sz="2800" dirty="0" smtClean="0">
                <a:solidFill>
                  <a:prstClr val="black"/>
                </a:solidFill>
              </a:rPr>
              <a:t>How to find code sections?</a:t>
            </a:r>
            <a:endParaRPr lang="ru-RU" sz="2800" dirty="0">
              <a:solidFill>
                <a:prstClr val="black"/>
              </a:solidFill>
            </a:endParaRPr>
          </a:p>
        </p:txBody>
      </p:sp>
      <p:sp>
        <p:nvSpPr>
          <p:cNvPr id="3" name="Rounded Rectangle 2"/>
          <p:cNvSpPr/>
          <p:nvPr/>
        </p:nvSpPr>
        <p:spPr>
          <a:xfrm>
            <a:off x="395536" y="4377326"/>
            <a:ext cx="8064896" cy="1224136"/>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9575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9144000" cy="764704"/>
          </a:xfrm>
        </p:spPr>
        <p:txBody>
          <a:bodyPr>
            <a:noAutofit/>
          </a:bodyPr>
          <a:lstStyle/>
          <a:p>
            <a:r>
              <a:rPr lang="en-US" sz="3200" b="1" dirty="0" smtClean="0"/>
              <a:t>Using binary Entropy to separate data types</a:t>
            </a:r>
            <a:endParaRPr lang="en-US" sz="3200" b="1" dirty="0"/>
          </a:p>
        </p:txBody>
      </p:sp>
      <p:sp>
        <p:nvSpPr>
          <p:cNvPr id="3" name="TextBox 2"/>
          <p:cNvSpPr txBox="1"/>
          <p:nvPr/>
        </p:nvSpPr>
        <p:spPr>
          <a:xfrm>
            <a:off x="108403" y="1288886"/>
            <a:ext cx="1686937" cy="492443"/>
          </a:xfrm>
          <a:prstGeom prst="rect">
            <a:avLst/>
          </a:prstGeom>
          <a:noFill/>
        </p:spPr>
        <p:txBody>
          <a:bodyPr wrap="none" rtlCol="0">
            <a:spAutoFit/>
          </a:bodyPr>
          <a:lstStyle/>
          <a:p>
            <a:r>
              <a:rPr lang="en-US" sz="2600" dirty="0" smtClean="0"/>
              <a:t>Definition: </a:t>
            </a:r>
            <a:endParaRPr lang="en-US" sz="2600" dirty="0"/>
          </a:p>
        </p:txBody>
      </p:sp>
      <mc:AlternateContent xmlns:mc="http://schemas.openxmlformats.org/markup-compatibility/2006" xmlns:a14="http://schemas.microsoft.com/office/drawing/2010/main">
        <mc:Choice Requires="a14">
          <p:sp>
            <p:nvSpPr>
              <p:cNvPr id="5" name="Rectangle 4"/>
              <p:cNvSpPr/>
              <p:nvPr/>
            </p:nvSpPr>
            <p:spPr>
              <a:xfrm>
                <a:off x="2550560" y="845651"/>
                <a:ext cx="3682738" cy="13967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ea typeface="Cambria Math" panose="02040503050406030204" pitchFamily="18" charset="0"/>
                        </a:rPr>
                        <m:t>𝑆</m:t>
                      </m:r>
                      <m:r>
                        <a:rPr lang="en-US" sz="3000" b="0" i="1" smtClean="0">
                          <a:latin typeface="Cambria Math" panose="02040503050406030204" pitchFamily="18" charset="0"/>
                          <a:ea typeface="Cambria Math" panose="02040503050406030204" pitchFamily="18" charset="0"/>
                        </a:rPr>
                        <m:t>=−</m:t>
                      </m:r>
                      <m:nary>
                        <m:naryPr>
                          <m:chr m:val="∑"/>
                          <m:ctrlPr>
                            <a:rPr lang="en-US" sz="3000" b="0" i="1" smtClean="0">
                              <a:latin typeface="Cambria Math" panose="02040503050406030204" pitchFamily="18" charset="0"/>
                              <a:ea typeface="Cambria Math" panose="02040503050406030204" pitchFamily="18" charset="0"/>
                            </a:rPr>
                          </m:ctrlPr>
                        </m:naryPr>
                        <m:sub>
                          <m:r>
                            <m:rPr>
                              <m:brk m:alnAt="23"/>
                            </m:rPr>
                            <a:rPr lang="en-US" sz="3000" b="0" i="1" smtClean="0">
                              <a:latin typeface="Cambria Math" panose="02040503050406030204" pitchFamily="18" charset="0"/>
                              <a:ea typeface="Cambria Math" panose="02040503050406030204" pitchFamily="18" charset="0"/>
                            </a:rPr>
                            <m:t>𝑖</m:t>
                          </m:r>
                          <m:r>
                            <a:rPr lang="en-US" sz="3000" b="0" i="1" smtClean="0">
                              <a:latin typeface="Cambria Math" panose="02040503050406030204" pitchFamily="18" charset="0"/>
                              <a:ea typeface="Cambria Math" panose="02040503050406030204" pitchFamily="18" charset="0"/>
                            </a:rPr>
                            <m:t>=1</m:t>
                          </m:r>
                        </m:sub>
                        <m:sup>
                          <m:r>
                            <a:rPr lang="en-US" sz="3000" b="0" i="1" smtClean="0">
                              <a:latin typeface="Cambria Math" panose="02040503050406030204" pitchFamily="18" charset="0"/>
                              <a:ea typeface="Cambria Math" panose="02040503050406030204" pitchFamily="18" charset="0"/>
                            </a:rPr>
                            <m:t>255</m:t>
                          </m:r>
                        </m:sup>
                        <m:e>
                          <m:sSub>
                            <m:sSubPr>
                              <m:ctrlPr>
                                <a:rPr lang="en-US" sz="3000" b="0" i="1" smtClean="0">
                                  <a:latin typeface="Cambria Math" panose="02040503050406030204" pitchFamily="18" charset="0"/>
                                  <a:ea typeface="Cambria Math" panose="02040503050406030204" pitchFamily="18" charset="0"/>
                                </a:rPr>
                              </m:ctrlPr>
                            </m:sSubPr>
                            <m:e>
                              <m:r>
                                <a:rPr lang="en-US" sz="3000" b="0" i="1" smtClean="0">
                                  <a:latin typeface="Cambria Math" panose="02040503050406030204" pitchFamily="18" charset="0"/>
                                  <a:ea typeface="Cambria Math" panose="02040503050406030204" pitchFamily="18" charset="0"/>
                                </a:rPr>
                                <m:t>𝑝</m:t>
                              </m:r>
                            </m:e>
                            <m:sub>
                              <m:r>
                                <a:rPr lang="en-US" sz="3000" b="0" i="1" smtClean="0">
                                  <a:latin typeface="Cambria Math" panose="02040503050406030204" pitchFamily="18" charset="0"/>
                                  <a:ea typeface="Cambria Math" panose="02040503050406030204" pitchFamily="18" charset="0"/>
                                </a:rPr>
                                <m:t>𝑖</m:t>
                              </m:r>
                            </m:sub>
                          </m:sSub>
                          <m:r>
                            <a:rPr lang="en-US" sz="3000" b="0" i="1" smtClean="0">
                              <a:latin typeface="Cambria Math" panose="02040503050406030204" pitchFamily="18" charset="0"/>
                              <a:ea typeface="Cambria Math" panose="02040503050406030204" pitchFamily="18" charset="0"/>
                            </a:rPr>
                            <m:t>∗</m:t>
                          </m:r>
                          <m:func>
                            <m:funcPr>
                              <m:ctrlPr>
                                <a:rPr lang="en-US" sz="3000" b="0" i="1" smtClean="0">
                                  <a:latin typeface="Cambria Math" panose="02040503050406030204" pitchFamily="18" charset="0"/>
                                  <a:ea typeface="Cambria Math" panose="02040503050406030204" pitchFamily="18" charset="0"/>
                                </a:rPr>
                              </m:ctrlPr>
                            </m:funcPr>
                            <m:fName>
                              <m:sSub>
                                <m:sSubPr>
                                  <m:ctrlPr>
                                    <a:rPr lang="en-US" sz="3000" b="0" i="1" smtClean="0">
                                      <a:latin typeface="Cambria Math" panose="02040503050406030204" pitchFamily="18" charset="0"/>
                                      <a:ea typeface="Cambria Math" panose="02040503050406030204" pitchFamily="18" charset="0"/>
                                    </a:rPr>
                                  </m:ctrlPr>
                                </m:sSubPr>
                                <m:e>
                                  <m:r>
                                    <m:rPr>
                                      <m:sty m:val="p"/>
                                    </m:rPr>
                                    <a:rPr lang="en-US" sz="3000" b="0" i="0" smtClean="0">
                                      <a:latin typeface="Cambria Math" panose="02040503050406030204" pitchFamily="18" charset="0"/>
                                      <a:ea typeface="Cambria Math" panose="02040503050406030204" pitchFamily="18" charset="0"/>
                                    </a:rPr>
                                    <m:t>log</m:t>
                                  </m:r>
                                </m:e>
                                <m:sub>
                                  <m:r>
                                    <a:rPr lang="en-US" sz="3000" b="0" i="1" smtClean="0">
                                      <a:latin typeface="Cambria Math" panose="02040503050406030204" pitchFamily="18" charset="0"/>
                                      <a:ea typeface="Cambria Math" panose="02040503050406030204" pitchFamily="18" charset="0"/>
                                    </a:rPr>
                                    <m:t>2</m:t>
                                  </m:r>
                                </m:sub>
                              </m:sSub>
                            </m:fName>
                            <m:e>
                              <m:sSub>
                                <m:sSubPr>
                                  <m:ctrlPr>
                                    <a:rPr lang="en-US" sz="3000" b="0" i="1" smtClean="0">
                                      <a:latin typeface="Cambria Math" panose="02040503050406030204" pitchFamily="18" charset="0"/>
                                      <a:ea typeface="Cambria Math" panose="02040503050406030204" pitchFamily="18" charset="0"/>
                                    </a:rPr>
                                  </m:ctrlPr>
                                </m:sSubPr>
                                <m:e>
                                  <m:r>
                                    <a:rPr lang="en-US" sz="3000" b="0" i="1" smtClean="0">
                                      <a:latin typeface="Cambria Math" panose="02040503050406030204" pitchFamily="18" charset="0"/>
                                      <a:ea typeface="Cambria Math" panose="02040503050406030204" pitchFamily="18" charset="0"/>
                                    </a:rPr>
                                    <m:t>𝑝</m:t>
                                  </m:r>
                                </m:e>
                                <m:sub>
                                  <m:r>
                                    <a:rPr lang="en-US" sz="3000" b="0" i="1" smtClean="0">
                                      <a:latin typeface="Cambria Math" panose="02040503050406030204" pitchFamily="18" charset="0"/>
                                      <a:ea typeface="Cambria Math" panose="02040503050406030204" pitchFamily="18" charset="0"/>
                                    </a:rPr>
                                    <m:t>𝑖</m:t>
                                  </m:r>
                                </m:sub>
                              </m:sSub>
                            </m:e>
                          </m:func>
                        </m:e>
                      </m:nary>
                    </m:oMath>
                  </m:oMathPara>
                </a14:m>
                <a:endParaRPr lang="en-US" sz="3000" dirty="0"/>
              </a:p>
            </p:txBody>
          </p:sp>
        </mc:Choice>
        <mc:Fallback xmlns="">
          <p:sp>
            <p:nvSpPr>
              <p:cNvPr id="5" name="Rectangle 4"/>
              <p:cNvSpPr>
                <a:spLocks noRot="1" noChangeAspect="1" noMove="1" noResize="1" noEditPoints="1" noAdjustHandles="1" noChangeArrowheads="1" noChangeShapeType="1" noTextEdit="1"/>
              </p:cNvSpPr>
              <p:nvPr/>
            </p:nvSpPr>
            <p:spPr>
              <a:xfrm>
                <a:off x="2550560" y="845651"/>
                <a:ext cx="3682738" cy="139679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60040" y="2204864"/>
                <a:ext cx="8388424" cy="52322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i="1" smtClean="0">
                              <a:solidFill>
                                <a:prstClr val="black"/>
                              </a:solidFill>
                              <a:latin typeface="Cambria Math" panose="02040503050406030204" pitchFamily="18" charset="0"/>
                              <a:ea typeface="Cambria Math" panose="02040503050406030204" pitchFamily="18" charset="0"/>
                            </a:rPr>
                          </m:ctrlPr>
                        </m:sSubPr>
                        <m:e>
                          <m:r>
                            <a:rPr lang="en-US" sz="2800" i="1">
                              <a:solidFill>
                                <a:prstClr val="black"/>
                              </a:solidFill>
                              <a:latin typeface="Cambria Math" panose="02040503050406030204" pitchFamily="18" charset="0"/>
                              <a:ea typeface="Cambria Math" panose="02040503050406030204" pitchFamily="18" charset="0"/>
                            </a:rPr>
                            <m:t>𝑝</m:t>
                          </m:r>
                        </m:e>
                        <m:sub>
                          <m:r>
                            <a:rPr lang="en-US" sz="2800" i="1">
                              <a:solidFill>
                                <a:prstClr val="black"/>
                              </a:solidFill>
                              <a:latin typeface="Cambria Math" panose="02040503050406030204" pitchFamily="18" charset="0"/>
                              <a:ea typeface="Cambria Math" panose="02040503050406030204" pitchFamily="18" charset="0"/>
                            </a:rPr>
                            <m:t>𝑖</m:t>
                          </m:r>
                        </m:sub>
                      </m:sSub>
                      <m:r>
                        <a:rPr lang="en-US" sz="2800" i="1">
                          <a:solidFill>
                            <a:prstClr val="black"/>
                          </a:solidFill>
                          <a:latin typeface="Cambria Math" panose="02040503050406030204" pitchFamily="18" charset="0"/>
                          <a:ea typeface="Cambria Math" panose="02040503050406030204" pitchFamily="18" charset="0"/>
                        </a:rPr>
                        <m:t>−</m:t>
                      </m:r>
                      <m:r>
                        <a:rPr lang="en-US" sz="2800" i="1" smtClean="0">
                          <a:solidFill>
                            <a:prstClr val="black"/>
                          </a:solidFill>
                          <a:latin typeface="Cambria Math" panose="02040503050406030204" pitchFamily="18" charset="0"/>
                          <a:ea typeface="Cambria Math" panose="02040503050406030204" pitchFamily="18" charset="0"/>
                        </a:rPr>
                        <m:t>𝑡h𝑒</m:t>
                      </m:r>
                      <m:r>
                        <a:rPr lang="en-US" sz="2800" i="1" smtClean="0">
                          <a:solidFill>
                            <a:prstClr val="black"/>
                          </a:solidFill>
                          <a:latin typeface="Cambria Math" panose="02040503050406030204" pitchFamily="18" charset="0"/>
                          <a:ea typeface="Cambria Math" panose="02040503050406030204" pitchFamily="18" charset="0"/>
                        </a:rPr>
                        <m:t> </m:t>
                      </m:r>
                      <m:r>
                        <a:rPr lang="en-US" sz="2800" i="1" smtClean="0">
                          <a:solidFill>
                            <a:prstClr val="black"/>
                          </a:solidFill>
                          <a:latin typeface="Cambria Math" panose="02040503050406030204" pitchFamily="18" charset="0"/>
                          <a:ea typeface="Cambria Math" panose="02040503050406030204" pitchFamily="18" charset="0"/>
                        </a:rPr>
                        <m:t>𝑓𝑟𝑒𝑞𝑢𝑒𝑛𝑐𝑦</m:t>
                      </m:r>
                      <m:r>
                        <a:rPr lang="en-US" sz="2800" i="1" smtClean="0">
                          <a:solidFill>
                            <a:prstClr val="black"/>
                          </a:solidFill>
                          <a:latin typeface="Cambria Math" panose="02040503050406030204" pitchFamily="18" charset="0"/>
                          <a:ea typeface="Cambria Math" panose="02040503050406030204" pitchFamily="18" charset="0"/>
                        </a:rPr>
                        <m:t> </m:t>
                      </m:r>
                      <m:r>
                        <a:rPr lang="en-US" sz="2800" i="1" smtClean="0">
                          <a:solidFill>
                            <a:prstClr val="black"/>
                          </a:solidFill>
                          <a:latin typeface="Cambria Math" panose="02040503050406030204" pitchFamily="18" charset="0"/>
                          <a:ea typeface="Cambria Math" panose="02040503050406030204" pitchFamily="18" charset="0"/>
                        </a:rPr>
                        <m:t>𝑜𝑓</m:t>
                      </m:r>
                      <m:r>
                        <a:rPr lang="en-US" sz="2800" i="1" smtClean="0">
                          <a:solidFill>
                            <a:prstClr val="black"/>
                          </a:solidFill>
                          <a:latin typeface="Cambria Math" panose="02040503050406030204" pitchFamily="18" charset="0"/>
                          <a:ea typeface="Cambria Math" panose="02040503050406030204" pitchFamily="18" charset="0"/>
                        </a:rPr>
                        <m:t> </m:t>
                      </m:r>
                      <m:r>
                        <a:rPr lang="en-US" sz="2800" i="1" smtClean="0">
                          <a:solidFill>
                            <a:prstClr val="black"/>
                          </a:solidFill>
                          <a:latin typeface="Cambria Math" panose="02040503050406030204" pitchFamily="18" charset="0"/>
                          <a:ea typeface="Cambria Math" panose="02040503050406030204" pitchFamily="18" charset="0"/>
                        </a:rPr>
                        <m:t>𝑒𝑎𝑐h</m:t>
                      </m:r>
                      <m:r>
                        <a:rPr lang="en-US" sz="2800" i="1" smtClean="0">
                          <a:solidFill>
                            <a:prstClr val="black"/>
                          </a:solidFill>
                          <a:latin typeface="Cambria Math" panose="02040503050406030204" pitchFamily="18" charset="0"/>
                          <a:ea typeface="Cambria Math" panose="02040503050406030204" pitchFamily="18" charset="0"/>
                        </a:rPr>
                        <m:t> </m:t>
                      </m:r>
                      <m:r>
                        <a:rPr lang="en-US" sz="2800" i="1" smtClean="0">
                          <a:solidFill>
                            <a:prstClr val="black"/>
                          </a:solidFill>
                          <a:latin typeface="Cambria Math" panose="02040503050406030204" pitchFamily="18" charset="0"/>
                          <a:ea typeface="Cambria Math" panose="02040503050406030204" pitchFamily="18" charset="0"/>
                        </a:rPr>
                        <m:t>𝑏𝑦𝑡𝑒</m:t>
                      </m:r>
                      <m:r>
                        <a:rPr lang="en-US" sz="2800" b="0" i="1" smtClean="0">
                          <a:solidFill>
                            <a:prstClr val="black"/>
                          </a:solidFill>
                          <a:latin typeface="Cambria Math" panose="02040503050406030204" pitchFamily="18" charset="0"/>
                          <a:ea typeface="Cambria Math" panose="02040503050406030204" pitchFamily="18" charset="0"/>
                        </a:rPr>
                        <m:t> </m:t>
                      </m:r>
                      <m:r>
                        <a:rPr lang="en-US" sz="2800" i="1">
                          <a:solidFill>
                            <a:prstClr val="black"/>
                          </a:solidFill>
                          <a:latin typeface="Cambria Math" panose="02040503050406030204" pitchFamily="18" charset="0"/>
                          <a:ea typeface="Cambria Math" panose="02040503050406030204" pitchFamily="18" charset="0"/>
                        </a:rPr>
                        <m:t>𝑣𝑎𝑙𝑢𝑒</m:t>
                      </m:r>
                      <m:r>
                        <a:rPr lang="en-US" sz="2800" i="1">
                          <a:solidFill>
                            <a:prstClr val="black"/>
                          </a:solidFill>
                          <a:latin typeface="Cambria Math" panose="02040503050406030204" pitchFamily="18" charset="0"/>
                          <a:ea typeface="Cambria Math" panose="02040503050406030204" pitchFamily="18" charset="0"/>
                        </a:rPr>
                        <m:t> </m:t>
                      </m:r>
                      <m:r>
                        <a:rPr lang="en-US" sz="2800" i="1">
                          <a:solidFill>
                            <a:prstClr val="black"/>
                          </a:solidFill>
                          <a:latin typeface="Cambria Math" panose="02040503050406030204" pitchFamily="18" charset="0"/>
                          <a:ea typeface="Cambria Math" panose="02040503050406030204" pitchFamily="18" charset="0"/>
                        </a:rPr>
                        <m:t>𝑖𝑛</m:t>
                      </m:r>
                      <m:r>
                        <a:rPr lang="en-US" sz="2800" i="1">
                          <a:solidFill>
                            <a:prstClr val="black"/>
                          </a:solidFill>
                          <a:latin typeface="Cambria Math" panose="02040503050406030204" pitchFamily="18" charset="0"/>
                          <a:ea typeface="Cambria Math" panose="02040503050406030204" pitchFamily="18" charset="0"/>
                        </a:rPr>
                        <m:t> </m:t>
                      </m:r>
                      <m:r>
                        <a:rPr lang="en-US" sz="2800" i="1">
                          <a:solidFill>
                            <a:prstClr val="black"/>
                          </a:solidFill>
                          <a:latin typeface="Cambria Math" panose="02040503050406030204" pitchFamily="18" charset="0"/>
                          <a:ea typeface="Cambria Math" panose="02040503050406030204" pitchFamily="18" charset="0"/>
                        </a:rPr>
                        <m:t>𝑡h𝑒</m:t>
                      </m:r>
                      <m:r>
                        <a:rPr lang="en-US" sz="2800" i="1">
                          <a:solidFill>
                            <a:prstClr val="black"/>
                          </a:solidFill>
                          <a:latin typeface="Cambria Math" panose="02040503050406030204" pitchFamily="18" charset="0"/>
                          <a:ea typeface="Cambria Math" panose="02040503050406030204" pitchFamily="18" charset="0"/>
                        </a:rPr>
                        <m:t> </m:t>
                      </m:r>
                      <m:r>
                        <a:rPr lang="en-US" sz="2800" i="1">
                          <a:solidFill>
                            <a:prstClr val="black"/>
                          </a:solidFill>
                          <a:latin typeface="Cambria Math" panose="02040503050406030204" pitchFamily="18" charset="0"/>
                          <a:ea typeface="Cambria Math" panose="02040503050406030204" pitchFamily="18" charset="0"/>
                        </a:rPr>
                        <m:t>𝑓𝑖𝑙𝑒</m:t>
                      </m:r>
                      <m:r>
                        <a:rPr lang="en-US" sz="2800" b="0" i="1" smtClean="0">
                          <a:solidFill>
                            <a:prstClr val="black"/>
                          </a:solidFill>
                          <a:latin typeface="Cambria Math"/>
                          <a:ea typeface="Cambria Math" panose="02040503050406030204" pitchFamily="18" charset="0"/>
                        </a:rPr>
                        <m:t>.</m:t>
                      </m:r>
                    </m:oMath>
                  </m:oMathPara>
                </a14:m>
                <a:endParaRPr lang="en-US" sz="1200" dirty="0"/>
              </a:p>
            </p:txBody>
          </p:sp>
        </mc:Choice>
        <mc:Fallback xmlns="">
          <p:sp>
            <p:nvSpPr>
              <p:cNvPr id="10" name="Rectangle 9"/>
              <p:cNvSpPr>
                <a:spLocks noRot="1" noChangeAspect="1" noMove="1" noResize="1" noEditPoints="1" noAdjustHandles="1" noChangeArrowheads="1" noChangeShapeType="1" noTextEdit="1"/>
              </p:cNvSpPr>
              <p:nvPr/>
            </p:nvSpPr>
            <p:spPr>
              <a:xfrm>
                <a:off x="360040" y="2204864"/>
                <a:ext cx="8388424" cy="523220"/>
              </a:xfrm>
              <a:prstGeom prst="rect">
                <a:avLst/>
              </a:prstGeom>
              <a:blipFill rotWithShape="1">
                <a:blip r:embed="rId4"/>
                <a:stretch>
                  <a:fillRect/>
                </a:stretch>
              </a:blipFill>
            </p:spPr>
            <p:txBody>
              <a:bodyPr/>
              <a:lstStyle/>
              <a:p>
                <a:r>
                  <a:rPr lang="en-US">
                    <a:noFill/>
                  </a:rPr>
                  <a:t> </a:t>
                </a:r>
              </a:p>
            </p:txBody>
          </p:sp>
        </mc:Fallback>
      </mc:AlternateContent>
      <p:sp>
        <p:nvSpPr>
          <p:cNvPr id="12" name="TextBox 11"/>
          <p:cNvSpPr txBox="1"/>
          <p:nvPr/>
        </p:nvSpPr>
        <p:spPr>
          <a:xfrm>
            <a:off x="-9595" y="4036803"/>
            <a:ext cx="1161215" cy="461665"/>
          </a:xfrm>
          <a:prstGeom prst="rect">
            <a:avLst/>
          </a:prstGeom>
          <a:noFill/>
        </p:spPr>
        <p:txBody>
          <a:bodyPr wrap="none" rtlCol="0">
            <a:spAutoFit/>
          </a:bodyPr>
          <a:lstStyle/>
          <a:p>
            <a:r>
              <a:rPr lang="en-US" sz="2400" dirty="0" smtClean="0"/>
              <a:t>Entropy</a:t>
            </a:r>
            <a:endParaRPr lang="en-US" sz="2400" dirty="0"/>
          </a:p>
        </p:txBody>
      </p:sp>
      <p:sp>
        <p:nvSpPr>
          <p:cNvPr id="6" name="Rectangle 5"/>
          <p:cNvSpPr/>
          <p:nvPr/>
        </p:nvSpPr>
        <p:spPr>
          <a:xfrm>
            <a:off x="-508" y="6444044"/>
            <a:ext cx="8784875" cy="369332"/>
          </a:xfrm>
          <a:prstGeom prst="rect">
            <a:avLst/>
          </a:prstGeom>
        </p:spPr>
        <p:txBody>
          <a:bodyPr wrap="square">
            <a:spAutoFit/>
          </a:bodyPr>
          <a:lstStyle/>
          <a:p>
            <a:r>
              <a:rPr lang="en-US" dirty="0" smtClean="0"/>
              <a:t>*Using </a:t>
            </a:r>
            <a:r>
              <a:rPr lang="en-US" dirty="0"/>
              <a:t>Entropy Analysis to Find Encrypted and Packed </a:t>
            </a:r>
            <a:r>
              <a:rPr lang="en-US" dirty="0" smtClean="0"/>
              <a:t>Malware </a:t>
            </a:r>
            <a:r>
              <a:rPr lang="en-US" dirty="0"/>
              <a:t>by R. </a:t>
            </a:r>
            <a:r>
              <a:rPr lang="en-US" dirty="0" err="1"/>
              <a:t>Lyda</a:t>
            </a:r>
            <a:r>
              <a:rPr lang="en-US" dirty="0"/>
              <a:t> </a:t>
            </a:r>
            <a:r>
              <a:rPr lang="en-US" dirty="0" smtClean="0"/>
              <a:t>&amp; </a:t>
            </a:r>
            <a:r>
              <a:rPr lang="en-US" dirty="0"/>
              <a:t>J. </a:t>
            </a:r>
            <a:r>
              <a:rPr lang="en-US" dirty="0" err="1"/>
              <a:t>Hamrock</a:t>
            </a:r>
            <a:endParaRPr lang="en-US" dirty="0"/>
          </a:p>
        </p:txBody>
      </p:sp>
      <p:graphicFrame>
        <p:nvGraphicFramePr>
          <p:cNvPr id="20" name="Chart 19"/>
          <p:cNvGraphicFramePr>
            <a:graphicFrameLocks noChangeAspect="1"/>
          </p:cNvGraphicFramePr>
          <p:nvPr>
            <p:extLst>
              <p:ext uri="{D42A27DB-BD31-4B8C-83A1-F6EECF244321}">
                <p14:modId xmlns:p14="http://schemas.microsoft.com/office/powerpoint/2010/main" val="293830200"/>
              </p:ext>
            </p:extLst>
          </p:nvPr>
        </p:nvGraphicFramePr>
        <p:xfrm>
          <a:off x="1079612" y="2891538"/>
          <a:ext cx="7437551" cy="35559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24751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262808"/>
            <a:ext cx="8477250"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0351" y="8620"/>
            <a:ext cx="9144000" cy="1135100"/>
          </a:xfrm>
        </p:spPr>
        <p:txBody>
          <a:bodyPr>
            <a:noAutofit/>
          </a:bodyPr>
          <a:lstStyle/>
          <a:p>
            <a:r>
              <a:rPr lang="en-US" sz="3200" b="1" dirty="0" smtClean="0"/>
              <a:t>Using sliding-window approach </a:t>
            </a:r>
            <a:r>
              <a:rPr lang="en-US" sz="3200" b="1" dirty="0"/>
              <a:t>to </a:t>
            </a:r>
            <a:r>
              <a:rPr lang="en-US" sz="3200" b="1" dirty="0" smtClean="0"/>
              <a:t>locate </a:t>
            </a:r>
            <a:r>
              <a:rPr lang="en-US" sz="3200" b="1" dirty="0"/>
              <a:t>executable code </a:t>
            </a:r>
          </a:p>
        </p:txBody>
      </p:sp>
      <p:sp>
        <p:nvSpPr>
          <p:cNvPr id="17" name="TextBox 16"/>
          <p:cNvSpPr txBox="1"/>
          <p:nvPr/>
        </p:nvSpPr>
        <p:spPr>
          <a:xfrm>
            <a:off x="4580308" y="1743199"/>
            <a:ext cx="4492192" cy="461665"/>
          </a:xfrm>
          <a:prstGeom prst="rect">
            <a:avLst/>
          </a:prstGeom>
          <a:noFill/>
        </p:spPr>
        <p:txBody>
          <a:bodyPr wrap="none" rtlCol="0">
            <a:spAutoFit/>
          </a:bodyPr>
          <a:lstStyle/>
          <a:p>
            <a:pPr algn="ctr"/>
            <a:r>
              <a:rPr lang="en-US" sz="2400" u="sng" dirty="0" smtClean="0"/>
              <a:t>Executable code with high entropy</a:t>
            </a:r>
            <a:endParaRPr lang="en-US" sz="2400" u="sng" dirty="0"/>
          </a:p>
        </p:txBody>
      </p:sp>
      <p:sp>
        <p:nvSpPr>
          <p:cNvPr id="18" name="Rounded Rectangle 17"/>
          <p:cNvSpPr/>
          <p:nvPr/>
        </p:nvSpPr>
        <p:spPr>
          <a:xfrm>
            <a:off x="2555776" y="2774331"/>
            <a:ext cx="2808312" cy="770384"/>
          </a:xfrm>
          <a:prstGeom prst="roundRect">
            <a:avLst>
              <a:gd name="adj" fmla="val 2453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5652120" y="2824635"/>
            <a:ext cx="432048" cy="720080"/>
          </a:xfrm>
          <a:prstGeom prst="roundRect">
            <a:avLst>
              <a:gd name="adj" fmla="val 4927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6156176" y="2846339"/>
            <a:ext cx="576064" cy="720080"/>
          </a:xfrm>
          <a:prstGeom prst="roundRect">
            <a:avLst>
              <a:gd name="adj" fmla="val 3605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7380312" y="2811687"/>
            <a:ext cx="1368152" cy="720080"/>
          </a:xfrm>
          <a:prstGeom prst="roundRect">
            <a:avLst>
              <a:gd name="adj" fmla="val 210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755576" y="2774331"/>
            <a:ext cx="720080" cy="864096"/>
          </a:xfrm>
          <a:prstGeom prst="roundRect">
            <a:avLst>
              <a:gd name="adj" fmla="val 3082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35" idx="0"/>
            <a:endCxn id="17" idx="2"/>
          </p:cNvCxnSpPr>
          <p:nvPr/>
        </p:nvCxnSpPr>
        <p:spPr>
          <a:xfrm flipV="1">
            <a:off x="1115616" y="2204864"/>
            <a:ext cx="5710788" cy="569467"/>
          </a:xfrm>
          <a:prstGeom prst="straightConnector1">
            <a:avLst/>
          </a:prstGeom>
          <a:ln>
            <a:solidFill>
              <a:srgbClr val="FF0000"/>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1" idx="0"/>
            <a:endCxn id="17" idx="2"/>
          </p:cNvCxnSpPr>
          <p:nvPr/>
        </p:nvCxnSpPr>
        <p:spPr>
          <a:xfrm flipV="1">
            <a:off x="5868144" y="2204864"/>
            <a:ext cx="958260" cy="619771"/>
          </a:xfrm>
          <a:prstGeom prst="straightConnector1">
            <a:avLst/>
          </a:prstGeom>
          <a:ln>
            <a:solidFill>
              <a:srgbClr val="FF0000"/>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8" idx="0"/>
            <a:endCxn id="17" idx="2"/>
          </p:cNvCxnSpPr>
          <p:nvPr/>
        </p:nvCxnSpPr>
        <p:spPr>
          <a:xfrm flipV="1">
            <a:off x="3959932" y="2204864"/>
            <a:ext cx="2866472" cy="569467"/>
          </a:xfrm>
          <a:prstGeom prst="straightConnector1">
            <a:avLst/>
          </a:prstGeom>
          <a:ln>
            <a:solidFill>
              <a:srgbClr val="FF0000"/>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2" idx="0"/>
            <a:endCxn id="17" idx="2"/>
          </p:cNvCxnSpPr>
          <p:nvPr/>
        </p:nvCxnSpPr>
        <p:spPr>
          <a:xfrm flipV="1">
            <a:off x="6444208" y="2204864"/>
            <a:ext cx="382196" cy="641475"/>
          </a:xfrm>
          <a:prstGeom prst="straightConnector1">
            <a:avLst/>
          </a:prstGeom>
          <a:ln>
            <a:solidFill>
              <a:srgbClr val="FF0000"/>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3" idx="0"/>
            <a:endCxn id="17" idx="2"/>
          </p:cNvCxnSpPr>
          <p:nvPr/>
        </p:nvCxnSpPr>
        <p:spPr>
          <a:xfrm flipH="1" flipV="1">
            <a:off x="6826404" y="2204864"/>
            <a:ext cx="1237984" cy="606823"/>
          </a:xfrm>
          <a:prstGeom prst="straightConnector1">
            <a:avLst/>
          </a:prstGeom>
          <a:ln>
            <a:solidFill>
              <a:srgbClr val="FF0000"/>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16200000">
            <a:off x="-858488" y="4075266"/>
            <a:ext cx="2378728" cy="523220"/>
          </a:xfrm>
          <a:prstGeom prst="rect">
            <a:avLst/>
          </a:prstGeom>
          <a:noFill/>
        </p:spPr>
        <p:txBody>
          <a:bodyPr wrap="none" rtlCol="0">
            <a:spAutoFit/>
          </a:bodyPr>
          <a:lstStyle/>
          <a:p>
            <a:r>
              <a:rPr lang="en-US" sz="2800" dirty="0" smtClean="0"/>
              <a:t>Entropy values</a:t>
            </a:r>
            <a:endParaRPr lang="en-US" sz="2800" dirty="0"/>
          </a:p>
        </p:txBody>
      </p:sp>
      <p:sp>
        <p:nvSpPr>
          <p:cNvPr id="16" name="TextBox 15"/>
          <p:cNvSpPr txBox="1"/>
          <p:nvPr/>
        </p:nvSpPr>
        <p:spPr>
          <a:xfrm>
            <a:off x="3977345" y="6334780"/>
            <a:ext cx="1210011" cy="523220"/>
          </a:xfrm>
          <a:prstGeom prst="rect">
            <a:avLst/>
          </a:prstGeom>
          <a:noFill/>
        </p:spPr>
        <p:txBody>
          <a:bodyPr wrap="none" rtlCol="0">
            <a:spAutoFit/>
          </a:bodyPr>
          <a:lstStyle/>
          <a:p>
            <a:r>
              <a:rPr lang="en-US" sz="2800" dirty="0" smtClean="0"/>
              <a:t>Offsets</a:t>
            </a:r>
            <a:endParaRPr lang="en-US" sz="2800" dirty="0"/>
          </a:p>
        </p:txBody>
      </p:sp>
      <p:sp>
        <p:nvSpPr>
          <p:cNvPr id="24" name="Rounded Rectangle 23"/>
          <p:cNvSpPr/>
          <p:nvPr/>
        </p:nvSpPr>
        <p:spPr>
          <a:xfrm>
            <a:off x="579498" y="1196752"/>
            <a:ext cx="1978249" cy="857526"/>
          </a:xfrm>
          <a:prstGeom prst="roundRect">
            <a:avLst>
              <a:gd name="adj" fmla="val 15245"/>
            </a:avLst>
          </a:prstGeom>
          <a:solidFill>
            <a:schemeClr val="lt1">
              <a:alpha val="40000"/>
            </a:schemeClr>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smtClean="0"/>
              <a:t>Window size is 256 byte</a:t>
            </a:r>
            <a:endParaRPr lang="en-US" sz="2400" b="1" dirty="0"/>
          </a:p>
        </p:txBody>
      </p:sp>
      <p:sp>
        <p:nvSpPr>
          <p:cNvPr id="26" name="Rounded Rectangle 25"/>
          <p:cNvSpPr/>
          <p:nvPr/>
        </p:nvSpPr>
        <p:spPr>
          <a:xfrm>
            <a:off x="2557747" y="1196752"/>
            <a:ext cx="1978249" cy="857526"/>
          </a:xfrm>
          <a:prstGeom prst="roundRect">
            <a:avLst>
              <a:gd name="adj" fmla="val 15245"/>
            </a:avLst>
          </a:prstGeom>
          <a:solidFill>
            <a:schemeClr val="lt1">
              <a:alpha val="40000"/>
            </a:schemeClr>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smtClean="0"/>
              <a:t>Overlap is 256 byte</a:t>
            </a:r>
            <a:endParaRPr lang="en-US" sz="2400" b="1" dirty="0"/>
          </a:p>
        </p:txBody>
      </p:sp>
      <p:sp>
        <p:nvSpPr>
          <p:cNvPr id="4" name="TextBox 3"/>
          <p:cNvSpPr txBox="1"/>
          <p:nvPr/>
        </p:nvSpPr>
        <p:spPr>
          <a:xfrm>
            <a:off x="-14039" y="1143720"/>
            <a:ext cx="989125" cy="461665"/>
          </a:xfrm>
          <a:prstGeom prst="rect">
            <a:avLst/>
          </a:prstGeom>
          <a:noFill/>
        </p:spPr>
        <p:txBody>
          <a:bodyPr wrap="square" rtlCol="0">
            <a:spAutoFit/>
          </a:bodyPr>
          <a:lstStyle/>
          <a:p>
            <a:r>
              <a:rPr lang="en-US" sz="2400" dirty="0" smtClean="0"/>
              <a:t>E.g.</a:t>
            </a:r>
            <a:endParaRPr lang="en-US" sz="2400" dirty="0"/>
          </a:p>
        </p:txBody>
      </p:sp>
    </p:spTree>
    <p:extLst>
      <p:ext uri="{BB962C8B-B14F-4D97-AF65-F5344CB8AC3E}">
        <p14:creationId xmlns:p14="http://schemas.microsoft.com/office/powerpoint/2010/main" val="1501585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620"/>
            <a:ext cx="9144000" cy="776312"/>
          </a:xfrm>
        </p:spPr>
        <p:txBody>
          <a:bodyPr>
            <a:normAutofit fontScale="90000"/>
          </a:bodyPr>
          <a:lstStyle/>
          <a:p>
            <a:r>
              <a:rPr lang="en-US" sz="3600" b="1" dirty="0" smtClean="0"/>
              <a:t>Colored diagram of memory dump via </a:t>
            </a:r>
            <a:r>
              <a:rPr lang="en-US" sz="3600" b="1" dirty="0" err="1" smtClean="0"/>
              <a:t>binvis</a:t>
            </a:r>
            <a:endParaRPr lang="en-US" sz="3600" b="1"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58" t="12062" r="2602" b="1944"/>
          <a:stretch/>
        </p:blipFill>
        <p:spPr bwMode="auto">
          <a:xfrm>
            <a:off x="15908" y="970716"/>
            <a:ext cx="9128092" cy="4665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rot="5400000">
            <a:off x="303166" y="3593378"/>
            <a:ext cx="544779" cy="360040"/>
          </a:xfrm>
          <a:prstGeom prst="rightArrow">
            <a:avLst/>
          </a:prstGeom>
          <a:ln w="1905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092181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sz="3600" b="1" dirty="0" smtClean="0">
                <a:latin typeface="Anson" pitchFamily="50" charset="0"/>
              </a:rPr>
              <a:t>Agenda</a:t>
            </a:r>
            <a:endParaRPr lang="en-US" sz="3600" b="1" dirty="0">
              <a:latin typeface="Anson" pitchFamily="50" charset="0"/>
            </a:endParaRPr>
          </a:p>
        </p:txBody>
      </p:sp>
      <p:sp>
        <p:nvSpPr>
          <p:cNvPr id="3" name="Content Placeholder 2"/>
          <p:cNvSpPr>
            <a:spLocks noGrp="1"/>
          </p:cNvSpPr>
          <p:nvPr>
            <p:ph idx="1"/>
          </p:nvPr>
        </p:nvSpPr>
        <p:spPr>
          <a:xfrm>
            <a:off x="565212" y="1628800"/>
            <a:ext cx="8147248" cy="3888432"/>
          </a:xfrm>
        </p:spPr>
        <p:txBody>
          <a:bodyPr>
            <a:noAutofit/>
          </a:bodyPr>
          <a:lstStyle/>
          <a:p>
            <a:pPr marL="514350" indent="-514350">
              <a:spcBef>
                <a:spcPts val="0"/>
              </a:spcBef>
              <a:spcAft>
                <a:spcPts val="1800"/>
              </a:spcAft>
              <a:buFont typeface="+mj-lt"/>
              <a:buAutoNum type="arabicPeriod"/>
            </a:pPr>
            <a:r>
              <a:rPr lang="en-US" sz="3000" dirty="0" smtClean="0"/>
              <a:t>Motivation</a:t>
            </a:r>
          </a:p>
          <a:p>
            <a:pPr marL="514350" indent="-514350">
              <a:spcBef>
                <a:spcPts val="0"/>
              </a:spcBef>
              <a:spcAft>
                <a:spcPts val="1800"/>
              </a:spcAft>
              <a:buFont typeface="+mj-lt"/>
              <a:buAutoNum type="arabicPeriod"/>
            </a:pPr>
            <a:r>
              <a:rPr lang="en-US" sz="3000" dirty="0"/>
              <a:t>Analysis of drawbacks of drivers detection</a:t>
            </a:r>
          </a:p>
          <a:p>
            <a:pPr marL="514350" indent="-514350">
              <a:spcBef>
                <a:spcPts val="0"/>
              </a:spcBef>
              <a:spcAft>
                <a:spcPts val="1800"/>
              </a:spcAft>
              <a:buFont typeface="+mj-lt"/>
              <a:buAutoNum type="arabicPeriod"/>
            </a:pPr>
            <a:r>
              <a:rPr lang="en-US" sz="3000" dirty="0" err="1" smtClean="0"/>
              <a:t>HighStem</a:t>
            </a:r>
            <a:r>
              <a:rPr lang="en-US" sz="3000" dirty="0" smtClean="0"/>
              <a:t> prototype </a:t>
            </a:r>
          </a:p>
          <a:p>
            <a:pPr marL="514350" indent="-514350">
              <a:spcBef>
                <a:spcPts val="0"/>
              </a:spcBef>
              <a:spcAft>
                <a:spcPts val="1800"/>
              </a:spcAft>
              <a:buFont typeface="+mj-lt"/>
              <a:buAutoNum type="arabicPeriod"/>
            </a:pPr>
            <a:r>
              <a:rPr lang="en-US" sz="3000" dirty="0" smtClean="0"/>
              <a:t>Drivers detection </a:t>
            </a:r>
            <a:r>
              <a:rPr lang="en-US" sz="3000" dirty="0"/>
              <a:t>in the </a:t>
            </a:r>
            <a:r>
              <a:rPr lang="en-US" sz="3000" dirty="0" smtClean="0"/>
              <a:t>memory by separating code from data</a:t>
            </a:r>
            <a:endParaRPr lang="en-US" sz="3000" dirty="0"/>
          </a:p>
          <a:p>
            <a:pPr marL="514350" indent="-514350">
              <a:spcBef>
                <a:spcPts val="0"/>
              </a:spcBef>
              <a:spcAft>
                <a:spcPts val="1800"/>
              </a:spcAft>
              <a:buFont typeface="+mj-lt"/>
              <a:buAutoNum type="arabicPeriod"/>
            </a:pPr>
            <a:r>
              <a:rPr lang="en-US" sz="3000" dirty="0" smtClean="0"/>
              <a:t>GPU &amp; CPU powered dump analysis</a:t>
            </a:r>
          </a:p>
        </p:txBody>
      </p:sp>
    </p:spTree>
    <p:extLst>
      <p:ext uri="{BB962C8B-B14F-4D97-AF65-F5344CB8AC3E}">
        <p14:creationId xmlns:p14="http://schemas.microsoft.com/office/powerpoint/2010/main" val="2699321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12080" y="6648"/>
            <a:ext cx="9131920" cy="665464"/>
          </a:xfrm>
        </p:spPr>
        <p:txBody>
          <a:bodyPr>
            <a:normAutofit/>
          </a:bodyPr>
          <a:lstStyle/>
          <a:p>
            <a:r>
              <a:rPr lang="en-US" sz="3200" b="1" dirty="0"/>
              <a:t>2x zooming</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28" t="9404" r="19311" b="1607"/>
          <a:stretch/>
        </p:blipFill>
        <p:spPr bwMode="auto">
          <a:xfrm>
            <a:off x="-36512" y="672112"/>
            <a:ext cx="9145016" cy="5997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Arrow 6"/>
          <p:cNvSpPr/>
          <p:nvPr/>
        </p:nvSpPr>
        <p:spPr>
          <a:xfrm rot="5400000">
            <a:off x="843005" y="559390"/>
            <a:ext cx="617230" cy="360040"/>
          </a:xfrm>
          <a:prstGeom prst="rightArrow">
            <a:avLst/>
          </a:prstGeom>
          <a:ln>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5320299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9348"/>
            <a:ext cx="8229600" cy="1143000"/>
          </a:xfrm>
        </p:spPr>
        <p:txBody>
          <a:bodyPr>
            <a:normAutofit/>
          </a:bodyPr>
          <a:lstStyle/>
          <a:p>
            <a:r>
              <a:rPr lang="en-US" sz="3200" b="1" dirty="0" smtClean="0"/>
              <a:t>PE header of the driver file</a:t>
            </a:r>
            <a:endParaRPr lang="en-US" sz="3200" b="1" dirty="0"/>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14" t="13738" r="3056"/>
          <a:stretch/>
        </p:blipFill>
        <p:spPr bwMode="auto">
          <a:xfrm>
            <a:off x="0" y="1389756"/>
            <a:ext cx="9144000" cy="483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1006" t="33808" r="4584" b="51997"/>
          <a:stretch/>
        </p:blipFill>
        <p:spPr bwMode="auto">
          <a:xfrm>
            <a:off x="4975397" y="4598937"/>
            <a:ext cx="2647554" cy="149644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596725" y="2617075"/>
            <a:ext cx="1368152" cy="79208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Connector 6"/>
          <p:cNvCxnSpPr/>
          <p:nvPr/>
        </p:nvCxnSpPr>
        <p:spPr>
          <a:xfrm flipV="1">
            <a:off x="4975397" y="2617076"/>
            <a:ext cx="2621328" cy="19818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7622951" y="3409164"/>
            <a:ext cx="1341926" cy="26862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a:xfrm rot="5400000">
            <a:off x="-31435" y="1021850"/>
            <a:ext cx="617230" cy="360040"/>
          </a:xfrm>
          <a:prstGeom prst="rightArrow">
            <a:avLst/>
          </a:prstGeom>
          <a:ln>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676497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56" y="0"/>
            <a:ext cx="9128844" cy="764704"/>
          </a:xfrm>
        </p:spPr>
        <p:txBody>
          <a:bodyPr>
            <a:normAutofit/>
          </a:bodyPr>
          <a:lstStyle/>
          <a:p>
            <a:r>
              <a:rPr lang="en-US" sz="3200" b="1" dirty="0"/>
              <a:t>Move </a:t>
            </a:r>
            <a:r>
              <a:rPr lang="en-US" sz="3200" b="1" dirty="0" smtClean="0"/>
              <a:t>down</a:t>
            </a:r>
            <a:endParaRPr lang="en-US" sz="3200" dirty="0"/>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69" t="9346" r="22559" b="1665"/>
          <a:stretch/>
        </p:blipFill>
        <p:spPr bwMode="auto">
          <a:xfrm>
            <a:off x="0" y="548680"/>
            <a:ext cx="9144000" cy="626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rot="5400000">
            <a:off x="313425" y="4205667"/>
            <a:ext cx="617230" cy="360040"/>
          </a:xfrm>
          <a:prstGeom prst="rightArrow">
            <a:avLst/>
          </a:prstGeom>
          <a:ln>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367130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4" y="8620"/>
            <a:ext cx="9152384" cy="756084"/>
          </a:xfrm>
        </p:spPr>
        <p:txBody>
          <a:bodyPr>
            <a:normAutofit/>
          </a:bodyPr>
          <a:lstStyle/>
          <a:p>
            <a:r>
              <a:rPr lang="en-US" sz="3200" b="1" dirty="0" smtClean="0"/>
              <a:t>Import table includes functions names</a:t>
            </a:r>
            <a:endParaRPr lang="en-US" sz="3200" b="1"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59" t="9166" r="3608" b="2025"/>
          <a:stretch/>
        </p:blipFill>
        <p:spPr bwMode="auto">
          <a:xfrm>
            <a:off x="96252" y="827455"/>
            <a:ext cx="9084259" cy="497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0572" t="49568" r="5046" b="35813"/>
          <a:stretch/>
        </p:blipFill>
        <p:spPr bwMode="auto">
          <a:xfrm>
            <a:off x="4788024" y="4357784"/>
            <a:ext cx="3168352" cy="1847962"/>
          </a:xfrm>
          <a:prstGeom prst="rect">
            <a:avLst/>
          </a:prstGeom>
          <a:solidFill>
            <a:schemeClr val="tx1"/>
          </a:solidFill>
          <a:ln w="28575">
            <a:solidFill>
              <a:schemeClr val="tx1"/>
            </a:solidFill>
            <a:miter lim="800000"/>
            <a:headEnd/>
            <a:tailEnd/>
          </a:ln>
          <a:effectLst/>
        </p:spPr>
      </p:pic>
      <p:sp>
        <p:nvSpPr>
          <p:cNvPr id="4" name="Rectangle 3"/>
          <p:cNvSpPr/>
          <p:nvPr/>
        </p:nvSpPr>
        <p:spPr>
          <a:xfrm>
            <a:off x="7740352" y="3068960"/>
            <a:ext cx="1368152" cy="79208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Connector 6"/>
          <p:cNvCxnSpPr/>
          <p:nvPr/>
        </p:nvCxnSpPr>
        <p:spPr>
          <a:xfrm flipV="1">
            <a:off x="4788024" y="3068961"/>
            <a:ext cx="2952328" cy="12888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956376" y="3861049"/>
            <a:ext cx="1152128" cy="23446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ight Arrow 10"/>
          <p:cNvSpPr/>
          <p:nvPr/>
        </p:nvSpPr>
        <p:spPr>
          <a:xfrm rot="5400000">
            <a:off x="1707101" y="2570558"/>
            <a:ext cx="617230" cy="360040"/>
          </a:xfrm>
          <a:prstGeom prst="rightArrow">
            <a:avLst/>
          </a:prstGeom>
          <a:ln>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5868576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172691952"/>
              </p:ext>
            </p:extLst>
          </p:nvPr>
        </p:nvGraphicFramePr>
        <p:xfrm>
          <a:off x="110902" y="1124744"/>
          <a:ext cx="8925594" cy="5509663"/>
        </p:xfrm>
        <a:graphic>
          <a:graphicData uri="http://schemas.openxmlformats.org/drawingml/2006/table">
            <a:tbl>
              <a:tblPr firstRow="1" bandRow="1">
                <a:tableStyleId>{5940675A-B579-460E-94D1-54222C63F5DA}</a:tableStyleId>
              </a:tblPr>
              <a:tblGrid>
                <a:gridCol w="1157379">
                  <a:extLst>
                    <a:ext uri="{9D8B030D-6E8A-4147-A177-3AD203B41FA5}">
                      <a16:colId xmlns:a16="http://schemas.microsoft.com/office/drawing/2014/main" val="1606083135"/>
                    </a:ext>
                  </a:extLst>
                </a:gridCol>
                <a:gridCol w="7768215">
                  <a:extLst>
                    <a:ext uri="{9D8B030D-6E8A-4147-A177-3AD203B41FA5}">
                      <a16:colId xmlns:a16="http://schemas.microsoft.com/office/drawing/2014/main" val="20000"/>
                    </a:ext>
                  </a:extLst>
                </a:gridCol>
              </a:tblGrid>
              <a:tr h="3418541">
                <a:tc>
                  <a:txBody>
                    <a:bodyPr/>
                    <a:lstStyle/>
                    <a:p>
                      <a:pPr algn="ctr"/>
                      <a:r>
                        <a:rPr lang="en-US" sz="2800" dirty="0" smtClean="0"/>
                        <a:t>Overcome </a:t>
                      </a:r>
                    </a:p>
                    <a:p>
                      <a:pPr algn="ctr"/>
                      <a:r>
                        <a:rPr lang="en-US" sz="2800" dirty="0" smtClean="0"/>
                        <a:t>entropy analysis </a:t>
                      </a:r>
                      <a:endParaRPr lang="en-US" sz="2800" dirty="0"/>
                    </a:p>
                  </a:txBody>
                  <a:tcPr vert="vert270" anchor="ctr"/>
                </a:tc>
                <a:tc>
                  <a:txBody>
                    <a:bodyPr/>
                    <a:lstStyle/>
                    <a:p>
                      <a:endParaRPr lang="en-US" dirty="0"/>
                    </a:p>
                  </a:txBody>
                  <a:tcPr/>
                </a:tc>
                <a:extLst>
                  <a:ext uri="{0D108BD9-81ED-4DB2-BD59-A6C34878D82A}">
                    <a16:rowId xmlns:a16="http://schemas.microsoft.com/office/drawing/2014/main" val="10000"/>
                  </a:ext>
                </a:extLst>
              </a:tr>
              <a:tr h="2091122">
                <a:tc>
                  <a:txBody>
                    <a:bodyPr/>
                    <a:lstStyle/>
                    <a:p>
                      <a:pPr algn="ctr"/>
                      <a:r>
                        <a:rPr lang="en-US" sz="2800" dirty="0" smtClean="0"/>
                        <a:t>Its vulnerability</a:t>
                      </a:r>
                      <a:endParaRPr lang="en-US" dirty="0"/>
                    </a:p>
                  </a:txBody>
                  <a:tcPr vert="vert270" anchor="ct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0" y="0"/>
            <a:ext cx="9144000" cy="1124744"/>
          </a:xfrm>
        </p:spPr>
        <p:txBody>
          <a:bodyPr>
            <a:noAutofit/>
          </a:bodyPr>
          <a:lstStyle/>
          <a:p>
            <a:r>
              <a:rPr lang="en-US" sz="3200" b="1" dirty="0" smtClean="0"/>
              <a:t>An idea to overcome entropy analysis &amp; </a:t>
            </a:r>
            <a:br>
              <a:rPr lang="en-US" sz="3200" b="1" dirty="0" smtClean="0"/>
            </a:br>
            <a:r>
              <a:rPr lang="en-US" sz="3200" b="1" dirty="0" smtClean="0"/>
              <a:t>its vulnerability</a:t>
            </a:r>
            <a:endParaRPr lang="en-US" sz="3200" b="1" dirty="0"/>
          </a:p>
        </p:txBody>
      </p:sp>
      <p:sp>
        <p:nvSpPr>
          <p:cNvPr id="5" name="Rectangle 4"/>
          <p:cNvSpPr/>
          <p:nvPr/>
        </p:nvSpPr>
        <p:spPr>
          <a:xfrm>
            <a:off x="1475656" y="2046026"/>
            <a:ext cx="2623694" cy="1959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8400" y="1157843"/>
            <a:ext cx="2395528" cy="830997"/>
          </a:xfrm>
          <a:prstGeom prst="rect">
            <a:avLst/>
          </a:prstGeom>
        </p:spPr>
        <p:txBody>
          <a:bodyPr wrap="none">
            <a:spAutoFit/>
          </a:bodyPr>
          <a:lstStyle/>
          <a:p>
            <a:pPr algn="ctr"/>
            <a:r>
              <a:rPr lang="en-US" sz="2400" dirty="0" smtClean="0"/>
              <a:t>Original code</a:t>
            </a:r>
          </a:p>
          <a:p>
            <a:pPr algn="ctr"/>
            <a:r>
              <a:rPr lang="en-US" sz="2400" dirty="0" smtClean="0"/>
              <a:t>with high entropy</a:t>
            </a:r>
          </a:p>
        </p:txBody>
      </p:sp>
      <p:sp>
        <p:nvSpPr>
          <p:cNvPr id="7" name="Pentagon 6"/>
          <p:cNvSpPr/>
          <p:nvPr/>
        </p:nvSpPr>
        <p:spPr>
          <a:xfrm>
            <a:off x="4427833" y="1926696"/>
            <a:ext cx="792239" cy="2078368"/>
          </a:xfrm>
          <a:prstGeom prst="homePlate">
            <a:avLst>
              <a:gd name="adj" fmla="val 6470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endParaRPr lang="en-US" sz="2800" dirty="0">
              <a:solidFill>
                <a:schemeClr val="tx1"/>
              </a:solidFill>
            </a:endParaRPr>
          </a:p>
        </p:txBody>
      </p:sp>
      <p:sp>
        <p:nvSpPr>
          <p:cNvPr id="8" name="Rectangle 7"/>
          <p:cNvSpPr/>
          <p:nvPr/>
        </p:nvSpPr>
        <p:spPr>
          <a:xfrm>
            <a:off x="5441782" y="1944077"/>
            <a:ext cx="2946642" cy="2379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72000" y="1196136"/>
            <a:ext cx="4330032" cy="461665"/>
          </a:xfrm>
          <a:prstGeom prst="rect">
            <a:avLst/>
          </a:prstGeom>
        </p:spPr>
        <p:txBody>
          <a:bodyPr wrap="none">
            <a:spAutoFit/>
          </a:bodyPr>
          <a:lstStyle/>
          <a:p>
            <a:r>
              <a:rPr lang="en-US" sz="2400" dirty="0" smtClean="0"/>
              <a:t>Insert blocks to decrease entropy</a:t>
            </a:r>
          </a:p>
        </p:txBody>
      </p:sp>
      <p:sp>
        <p:nvSpPr>
          <p:cNvPr id="13" name="Rectangle 12"/>
          <p:cNvSpPr/>
          <p:nvPr/>
        </p:nvSpPr>
        <p:spPr>
          <a:xfrm>
            <a:off x="1890768" y="4124394"/>
            <a:ext cx="3308919" cy="461665"/>
          </a:xfrm>
          <a:prstGeom prst="rect">
            <a:avLst/>
          </a:prstGeom>
        </p:spPr>
        <p:txBody>
          <a:bodyPr wrap="none">
            <a:spAutoFit/>
          </a:bodyPr>
          <a:lstStyle/>
          <a:p>
            <a:r>
              <a:rPr lang="en-US" sz="2400" u="sng" dirty="0"/>
              <a:t>blocks </a:t>
            </a:r>
            <a:r>
              <a:rPr lang="en-US" sz="2400" u="sng" dirty="0" smtClean="0"/>
              <a:t>with </a:t>
            </a:r>
            <a:r>
              <a:rPr lang="en-US" sz="2400" u="sng" dirty="0"/>
              <a:t>zero entropy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983" t="36773" r="62651" b="45503"/>
          <a:stretch/>
        </p:blipFill>
        <p:spPr bwMode="auto">
          <a:xfrm>
            <a:off x="4427984" y="4725144"/>
            <a:ext cx="4103423" cy="187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1592144" y="4725144"/>
            <a:ext cx="2866426" cy="830997"/>
          </a:xfrm>
          <a:prstGeom prst="rect">
            <a:avLst/>
          </a:prstGeom>
        </p:spPr>
        <p:txBody>
          <a:bodyPr wrap="none">
            <a:spAutoFit/>
          </a:bodyPr>
          <a:lstStyle/>
          <a:p>
            <a:pPr algn="ctr"/>
            <a:r>
              <a:rPr lang="en-US" sz="2400" dirty="0" smtClean="0"/>
              <a:t>Locate data blocks </a:t>
            </a:r>
          </a:p>
          <a:p>
            <a:pPr algn="ctr"/>
            <a:r>
              <a:rPr lang="en-US" sz="2400" dirty="0" smtClean="0"/>
              <a:t>using byte histogram:</a:t>
            </a:r>
          </a:p>
        </p:txBody>
      </p:sp>
      <p:sp>
        <p:nvSpPr>
          <p:cNvPr id="25" name="Oval 24"/>
          <p:cNvSpPr/>
          <p:nvPr/>
        </p:nvSpPr>
        <p:spPr>
          <a:xfrm>
            <a:off x="5945838" y="5157192"/>
            <a:ext cx="642386" cy="1359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025958" y="5157192"/>
            <a:ext cx="642386" cy="1359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066777" y="5192423"/>
            <a:ext cx="642386" cy="1359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Выноска-облако 11"/>
          <p:cNvSpPr/>
          <p:nvPr/>
        </p:nvSpPr>
        <p:spPr bwMode="auto">
          <a:xfrm rot="166618">
            <a:off x="1278263" y="5726253"/>
            <a:ext cx="3601254" cy="856372"/>
          </a:xfrm>
          <a:prstGeom prst="cloudCallout">
            <a:avLst>
              <a:gd name="adj1" fmla="val 12072"/>
              <a:gd name="adj2" fmla="val -46844"/>
            </a:avLst>
          </a:prstGeom>
          <a:solidFill>
            <a:schemeClr val="accent6">
              <a:lumMod val="20000"/>
              <a:lumOff val="80000"/>
            </a:schemeClr>
          </a:solidFill>
          <a:ln/>
          <a:extLst/>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t" anchorCtr="0" compatLnSpc="1">
            <a:prstTxWarp prst="textNoShape">
              <a:avLst/>
            </a:prstTxWarp>
          </a:bodyPr>
          <a:lstStyle/>
          <a:p>
            <a:pPr lvl="0" algn="ctr"/>
            <a:endParaRPr lang="ru-RU" sz="2800" dirty="0">
              <a:solidFill>
                <a:prstClr val="black"/>
              </a:solidFill>
            </a:endParaRPr>
          </a:p>
        </p:txBody>
      </p:sp>
      <p:sp>
        <p:nvSpPr>
          <p:cNvPr id="1028" name="Rectangle 1027"/>
          <p:cNvSpPr/>
          <p:nvPr/>
        </p:nvSpPr>
        <p:spPr>
          <a:xfrm>
            <a:off x="1531066" y="5849092"/>
            <a:ext cx="3203121" cy="523220"/>
          </a:xfrm>
          <a:prstGeom prst="rect">
            <a:avLst/>
          </a:prstGeom>
        </p:spPr>
        <p:txBody>
          <a:bodyPr wrap="none">
            <a:spAutoFit/>
          </a:bodyPr>
          <a:lstStyle/>
          <a:p>
            <a:pPr lvl="0" algn="ctr"/>
            <a:r>
              <a:rPr lang="en-US" sz="2800" dirty="0">
                <a:solidFill>
                  <a:prstClr val="black"/>
                </a:solidFill>
              </a:rPr>
              <a:t>It is also </a:t>
            </a:r>
            <a:r>
              <a:rPr lang="en-US" sz="2800" dirty="0" smtClean="0">
                <a:solidFill>
                  <a:prstClr val="black"/>
                </a:solidFill>
              </a:rPr>
              <a:t>susceptible!</a:t>
            </a:r>
            <a:endParaRPr lang="ru-RU" sz="2800" dirty="0">
              <a:solidFill>
                <a:prstClr val="black"/>
              </a:solidFill>
            </a:endParaRPr>
          </a:p>
        </p:txBody>
      </p:sp>
      <p:sp>
        <p:nvSpPr>
          <p:cNvPr id="3" name="Freeform 2"/>
          <p:cNvSpPr/>
          <p:nvPr/>
        </p:nvSpPr>
        <p:spPr>
          <a:xfrm>
            <a:off x="6248155" y="3628571"/>
            <a:ext cx="2040057" cy="1538515"/>
          </a:xfrm>
          <a:custGeom>
            <a:avLst/>
            <a:gdLst>
              <a:gd name="connsiteX0" fmla="*/ 2140856 w 2397554"/>
              <a:gd name="connsiteY0" fmla="*/ 0 h 1538515"/>
              <a:gd name="connsiteX1" fmla="*/ 2387599 w 2397554"/>
              <a:gd name="connsiteY1" fmla="*/ 130629 h 1538515"/>
              <a:gd name="connsiteX2" fmla="*/ 2242456 w 2397554"/>
              <a:gd name="connsiteY2" fmla="*/ 551543 h 1538515"/>
              <a:gd name="connsiteX3" fmla="*/ 1313542 w 2397554"/>
              <a:gd name="connsiteY3" fmla="*/ 841829 h 1538515"/>
              <a:gd name="connsiteX4" fmla="*/ 195942 w 2397554"/>
              <a:gd name="connsiteY4" fmla="*/ 1103086 h 1538515"/>
              <a:gd name="connsiteX5" fmla="*/ 7256 w 2397554"/>
              <a:gd name="connsiteY5" fmla="*/ 1538515 h 153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7554" h="1538515">
                <a:moveTo>
                  <a:pt x="2140856" y="0"/>
                </a:moveTo>
                <a:cubicBezTo>
                  <a:pt x="2255761" y="19352"/>
                  <a:pt x="2370666" y="38705"/>
                  <a:pt x="2387599" y="130629"/>
                </a:cubicBezTo>
                <a:cubicBezTo>
                  <a:pt x="2404532" y="222553"/>
                  <a:pt x="2421465" y="433010"/>
                  <a:pt x="2242456" y="551543"/>
                </a:cubicBezTo>
                <a:cubicBezTo>
                  <a:pt x="2063447" y="670076"/>
                  <a:pt x="1654628" y="749905"/>
                  <a:pt x="1313542" y="841829"/>
                </a:cubicBezTo>
                <a:cubicBezTo>
                  <a:pt x="972456" y="933753"/>
                  <a:pt x="413656" y="986972"/>
                  <a:pt x="195942" y="1103086"/>
                </a:cubicBezTo>
                <a:cubicBezTo>
                  <a:pt x="-21772" y="1219200"/>
                  <a:pt x="-7258" y="1378857"/>
                  <a:pt x="7256" y="1538515"/>
                </a:cubicBezTo>
              </a:path>
            </a:pathLst>
          </a:custGeom>
          <a:noFill/>
          <a:ln>
            <a:solidFill>
              <a:srgbClr val="FF0000"/>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7344973" y="2963702"/>
            <a:ext cx="1265161" cy="2192498"/>
          </a:xfrm>
          <a:custGeom>
            <a:avLst/>
            <a:gdLst>
              <a:gd name="connsiteX0" fmla="*/ 6824 w 1832593"/>
              <a:gd name="connsiteY0" fmla="*/ 2192498 h 2192498"/>
              <a:gd name="connsiteX1" fmla="*/ 19524 w 1832593"/>
              <a:gd name="connsiteY1" fmla="*/ 1894048 h 2192498"/>
              <a:gd name="connsiteX2" fmla="*/ 171924 w 1832593"/>
              <a:gd name="connsiteY2" fmla="*/ 1779748 h 2192498"/>
              <a:gd name="connsiteX3" fmla="*/ 965674 w 1832593"/>
              <a:gd name="connsiteY3" fmla="*/ 1627348 h 2192498"/>
              <a:gd name="connsiteX4" fmla="*/ 1632424 w 1832593"/>
              <a:gd name="connsiteY4" fmla="*/ 1436848 h 2192498"/>
              <a:gd name="connsiteX5" fmla="*/ 1829274 w 1832593"/>
              <a:gd name="connsiteY5" fmla="*/ 820898 h 2192498"/>
              <a:gd name="connsiteX6" fmla="*/ 1702274 w 1832593"/>
              <a:gd name="connsiteY6" fmla="*/ 128748 h 2192498"/>
              <a:gd name="connsiteX7" fmla="*/ 1079974 w 1832593"/>
              <a:gd name="connsiteY7" fmla="*/ 1748 h 219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593" h="2192498">
                <a:moveTo>
                  <a:pt x="6824" y="2192498"/>
                </a:moveTo>
                <a:cubicBezTo>
                  <a:pt x="-585" y="2077669"/>
                  <a:pt x="-7993" y="1962840"/>
                  <a:pt x="19524" y="1894048"/>
                </a:cubicBezTo>
                <a:cubicBezTo>
                  <a:pt x="47041" y="1825256"/>
                  <a:pt x="14232" y="1824198"/>
                  <a:pt x="171924" y="1779748"/>
                </a:cubicBezTo>
                <a:cubicBezTo>
                  <a:pt x="329616" y="1735298"/>
                  <a:pt x="722257" y="1684498"/>
                  <a:pt x="965674" y="1627348"/>
                </a:cubicBezTo>
                <a:cubicBezTo>
                  <a:pt x="1209091" y="1570198"/>
                  <a:pt x="1488491" y="1571256"/>
                  <a:pt x="1632424" y="1436848"/>
                </a:cubicBezTo>
                <a:cubicBezTo>
                  <a:pt x="1776357" y="1302440"/>
                  <a:pt x="1817632" y="1038915"/>
                  <a:pt x="1829274" y="820898"/>
                </a:cubicBezTo>
                <a:cubicBezTo>
                  <a:pt x="1840916" y="602881"/>
                  <a:pt x="1827157" y="265273"/>
                  <a:pt x="1702274" y="128748"/>
                </a:cubicBezTo>
                <a:cubicBezTo>
                  <a:pt x="1577391" y="-7777"/>
                  <a:pt x="1328682" y="-3015"/>
                  <a:pt x="1079974" y="1748"/>
                </a:cubicBezTo>
              </a:path>
            </a:pathLst>
          </a:custGeom>
          <a:noFill/>
          <a:ln>
            <a:solidFill>
              <a:srgbClr val="FF0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0605" y="2131101"/>
            <a:ext cx="212617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97 97 97 97 97</a:t>
            </a:r>
            <a:endParaRPr lang="en-US" sz="2400" dirty="0">
              <a:solidFill>
                <a:schemeClr val="tx1"/>
              </a:solidFill>
            </a:endParaRPr>
          </a:p>
        </p:txBody>
      </p:sp>
      <p:sp>
        <p:nvSpPr>
          <p:cNvPr id="12" name="Rectangle 11"/>
          <p:cNvSpPr/>
          <p:nvPr/>
        </p:nvSpPr>
        <p:spPr>
          <a:xfrm>
            <a:off x="5955564" y="3491117"/>
            <a:ext cx="211093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31 31 31 31 31</a:t>
            </a:r>
            <a:endParaRPr lang="en-US" sz="2400" dirty="0">
              <a:solidFill>
                <a:schemeClr val="tx1"/>
              </a:solidFill>
            </a:endParaRPr>
          </a:p>
        </p:txBody>
      </p:sp>
      <p:sp>
        <p:nvSpPr>
          <p:cNvPr id="11" name="Rectangle 10"/>
          <p:cNvSpPr/>
          <p:nvPr/>
        </p:nvSpPr>
        <p:spPr>
          <a:xfrm>
            <a:off x="5940605" y="2843045"/>
            <a:ext cx="2126171"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67 67 67  67 67</a:t>
            </a:r>
            <a:endParaRPr lang="en-US" sz="2400" dirty="0">
              <a:solidFill>
                <a:schemeClr val="tx1"/>
              </a:solidFill>
            </a:endParaRPr>
          </a:p>
        </p:txBody>
      </p:sp>
      <p:cxnSp>
        <p:nvCxnSpPr>
          <p:cNvPr id="15" name="Straight Connector 14"/>
          <p:cNvCxnSpPr>
            <a:stCxn id="12" idx="1"/>
          </p:cNvCxnSpPr>
          <p:nvPr/>
        </p:nvCxnSpPr>
        <p:spPr>
          <a:xfrm flipH="1">
            <a:off x="5076208" y="3635133"/>
            <a:ext cx="879356" cy="882228"/>
          </a:xfrm>
          <a:prstGeom prst="line">
            <a:avLst/>
          </a:prstGeom>
          <a:ln w="28575">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1" idx="1"/>
          </p:cNvCxnSpPr>
          <p:nvPr/>
        </p:nvCxnSpPr>
        <p:spPr>
          <a:xfrm flipH="1">
            <a:off x="5076209" y="2987061"/>
            <a:ext cx="864396" cy="1530300"/>
          </a:xfrm>
          <a:prstGeom prst="line">
            <a:avLst/>
          </a:prstGeom>
          <a:ln w="28575">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076207" y="2275117"/>
            <a:ext cx="869631" cy="2234003"/>
          </a:xfrm>
          <a:prstGeom prst="line">
            <a:avLst/>
          </a:prstGeom>
          <a:ln w="28575">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a:xfrm>
            <a:off x="8098971" y="2278514"/>
            <a:ext cx="710230" cy="2932115"/>
          </a:xfrm>
          <a:custGeom>
            <a:avLst/>
            <a:gdLst>
              <a:gd name="connsiteX0" fmla="*/ 0 w 710230"/>
              <a:gd name="connsiteY0" fmla="*/ 229 h 2932115"/>
              <a:gd name="connsiteX1" fmla="*/ 478972 w 710230"/>
              <a:gd name="connsiteY1" fmla="*/ 130857 h 2932115"/>
              <a:gd name="connsiteX2" fmla="*/ 696686 w 710230"/>
              <a:gd name="connsiteY2" fmla="*/ 798515 h 2932115"/>
              <a:gd name="connsiteX3" fmla="*/ 667658 w 710230"/>
              <a:gd name="connsiteY3" fmla="*/ 1887086 h 2932115"/>
              <a:gd name="connsiteX4" fmla="*/ 508000 w 710230"/>
              <a:gd name="connsiteY4" fmla="*/ 2511200 h 2932115"/>
              <a:gd name="connsiteX5" fmla="*/ 304800 w 710230"/>
              <a:gd name="connsiteY5" fmla="*/ 2932115 h 29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230" h="2932115">
                <a:moveTo>
                  <a:pt x="0" y="229"/>
                </a:moveTo>
                <a:cubicBezTo>
                  <a:pt x="181429" y="-981"/>
                  <a:pt x="362858" y="-2191"/>
                  <a:pt x="478972" y="130857"/>
                </a:cubicBezTo>
                <a:cubicBezTo>
                  <a:pt x="595086" y="263905"/>
                  <a:pt x="665238" y="505810"/>
                  <a:pt x="696686" y="798515"/>
                </a:cubicBezTo>
                <a:cubicBezTo>
                  <a:pt x="728134" y="1091220"/>
                  <a:pt x="699106" y="1601639"/>
                  <a:pt x="667658" y="1887086"/>
                </a:cubicBezTo>
                <a:cubicBezTo>
                  <a:pt x="636210" y="2172534"/>
                  <a:pt x="568476" y="2337029"/>
                  <a:pt x="508000" y="2511200"/>
                </a:cubicBezTo>
                <a:cubicBezTo>
                  <a:pt x="447524" y="2685371"/>
                  <a:pt x="376162" y="2808743"/>
                  <a:pt x="304800" y="2932115"/>
                </a:cubicBezTo>
              </a:path>
            </a:pathLst>
          </a:custGeom>
          <a:noFill/>
          <a:ln>
            <a:solidFill>
              <a:srgbClr val="FF0000"/>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316336" y="1916832"/>
            <a:ext cx="615553" cy="2088231"/>
          </a:xfrm>
          <a:prstGeom prst="rect">
            <a:avLst/>
          </a:prstGeom>
        </p:spPr>
        <p:txBody>
          <a:bodyPr vert="vert270" wrap="square">
            <a:spAutoFit/>
          </a:bodyPr>
          <a:lstStyle/>
          <a:p>
            <a:pPr algn="ctr"/>
            <a:r>
              <a:rPr lang="en-US" sz="2800" dirty="0"/>
              <a:t>Zeus </a:t>
            </a:r>
            <a:r>
              <a:rPr lang="en-US" sz="2800" dirty="0" smtClean="0"/>
              <a:t>Trojan</a:t>
            </a:r>
            <a:endParaRPr lang="en-US" sz="2800" dirty="0"/>
          </a:p>
        </p:txBody>
      </p:sp>
    </p:spTree>
    <p:extLst>
      <p:ext uri="{BB962C8B-B14F-4D97-AF65-F5344CB8AC3E}">
        <p14:creationId xmlns:p14="http://schemas.microsoft.com/office/powerpoint/2010/main" val="1030456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900100"/>
          </a:xfrm>
        </p:spPr>
        <p:txBody>
          <a:bodyPr>
            <a:normAutofit/>
          </a:bodyPr>
          <a:lstStyle/>
          <a:p>
            <a:r>
              <a:rPr lang="en-US" sz="3200" b="1" dirty="0" smtClean="0"/>
              <a:t>All detection methods are vulnerable</a:t>
            </a:r>
            <a:endParaRPr lang="en-US" sz="3200" b="1" dirty="0"/>
          </a:p>
        </p:txBody>
      </p:sp>
      <p:sp>
        <p:nvSpPr>
          <p:cNvPr id="4" name="Rectangle 3"/>
          <p:cNvSpPr/>
          <p:nvPr/>
        </p:nvSpPr>
        <p:spPr>
          <a:xfrm>
            <a:off x="0" y="6237312"/>
            <a:ext cx="9166137" cy="523220"/>
          </a:xfrm>
          <a:prstGeom prst="rect">
            <a:avLst/>
          </a:prstGeom>
        </p:spPr>
        <p:txBody>
          <a:bodyPr wrap="square">
            <a:spAutoFit/>
          </a:bodyPr>
          <a:lstStyle/>
          <a:p>
            <a:r>
              <a:rPr lang="en-US" sz="2800" dirty="0" smtClean="0"/>
              <a:t>Let’s consider the most difficult case for detection - </a:t>
            </a:r>
            <a:r>
              <a:rPr lang="en-US" sz="2800" dirty="0" err="1" smtClean="0"/>
              <a:t>HighStem</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996398465"/>
              </p:ext>
            </p:extLst>
          </p:nvPr>
        </p:nvGraphicFramePr>
        <p:xfrm>
          <a:off x="323530" y="1232756"/>
          <a:ext cx="8424934" cy="4680521"/>
        </p:xfrm>
        <a:graphic>
          <a:graphicData uri="http://schemas.openxmlformats.org/drawingml/2006/table">
            <a:tbl>
              <a:tblPr firstRow="1" firstCol="1" bandRow="1">
                <a:tableStyleId>{5940675A-B579-460E-94D1-54222C63F5DA}</a:tableStyleId>
              </a:tblPr>
              <a:tblGrid>
                <a:gridCol w="2088232">
                  <a:extLst>
                    <a:ext uri="{9D8B030D-6E8A-4147-A177-3AD203B41FA5}">
                      <a16:colId xmlns:a16="http://schemas.microsoft.com/office/drawing/2014/main" val="20000"/>
                    </a:ext>
                  </a:extLst>
                </a:gridCol>
                <a:gridCol w="4140460">
                  <a:extLst>
                    <a:ext uri="{9D8B030D-6E8A-4147-A177-3AD203B41FA5}">
                      <a16:colId xmlns:a16="http://schemas.microsoft.com/office/drawing/2014/main" val="20001"/>
                    </a:ext>
                  </a:extLst>
                </a:gridCol>
                <a:gridCol w="2196242">
                  <a:extLst>
                    <a:ext uri="{9D8B030D-6E8A-4147-A177-3AD203B41FA5}">
                      <a16:colId xmlns:a16="http://schemas.microsoft.com/office/drawing/2014/main" val="20002"/>
                    </a:ext>
                  </a:extLst>
                </a:gridCol>
              </a:tblGrid>
              <a:tr h="1160953">
                <a:tc gridSpan="2">
                  <a:txBody>
                    <a:bodyPr/>
                    <a:lstStyle/>
                    <a:p>
                      <a:pPr algn="ctr">
                        <a:lnSpc>
                          <a:spcPct val="100000"/>
                        </a:lnSpc>
                        <a:spcBef>
                          <a:spcPts val="600"/>
                        </a:spcBef>
                        <a:spcAft>
                          <a:spcPts val="600"/>
                        </a:spcAft>
                      </a:pPr>
                      <a:r>
                        <a:rPr lang="en-US" sz="2500" b="1" dirty="0">
                          <a:effectLst/>
                        </a:rPr>
                        <a:t>The ways to detect drivers </a:t>
                      </a:r>
                      <a:endParaRPr lang="en-US" sz="2500" b="1" dirty="0">
                        <a:effectLst/>
                        <a:latin typeface="Calibri"/>
                        <a:cs typeface="Times New Roman"/>
                      </a:endParaRPr>
                    </a:p>
                  </a:txBody>
                  <a:tcPr marL="68580" marR="68580" marT="0" marB="0" anchor="ctr"/>
                </a:tc>
                <a:tc hMerge="1">
                  <a:txBody>
                    <a:bodyPr/>
                    <a:lstStyle/>
                    <a:p>
                      <a:endParaRPr lang="en-US"/>
                    </a:p>
                  </a:txBody>
                  <a:tcPr/>
                </a:tc>
                <a:tc>
                  <a:txBody>
                    <a:bodyPr/>
                    <a:lstStyle/>
                    <a:p>
                      <a:pPr algn="ctr">
                        <a:lnSpc>
                          <a:spcPct val="100000"/>
                        </a:lnSpc>
                        <a:spcBef>
                          <a:spcPts val="600"/>
                        </a:spcBef>
                        <a:spcAft>
                          <a:spcPts val="600"/>
                        </a:spcAft>
                      </a:pPr>
                      <a:r>
                        <a:rPr lang="ru-RU" sz="2500" b="1" dirty="0">
                          <a:effectLst/>
                        </a:rPr>
                        <a:t>Anti-forensic technique </a:t>
                      </a:r>
                      <a:endParaRPr lang="en-US" sz="2500" b="1" dirty="0">
                        <a:effectLst/>
                        <a:latin typeface="Calibri"/>
                        <a:cs typeface="Times New Roman"/>
                      </a:endParaRPr>
                    </a:p>
                  </a:txBody>
                  <a:tcPr marL="68580" marR="68580" marT="0" marB="0" anchor="ctr">
                    <a:solidFill>
                      <a:schemeClr val="accent6">
                        <a:lumMod val="60000"/>
                        <a:lumOff val="40000"/>
                        <a:alpha val="53000"/>
                      </a:schemeClr>
                    </a:solidFill>
                  </a:tcPr>
                </a:tc>
                <a:extLst>
                  <a:ext uri="{0D108BD9-81ED-4DB2-BD59-A6C34878D82A}">
                    <a16:rowId xmlns:a16="http://schemas.microsoft.com/office/drawing/2014/main" val="10000"/>
                  </a:ext>
                </a:extLst>
              </a:tr>
              <a:tr h="935516">
                <a:tc rowSpan="2">
                  <a:txBody>
                    <a:bodyPr/>
                    <a:lstStyle/>
                    <a:p>
                      <a:pPr algn="ctr">
                        <a:lnSpc>
                          <a:spcPct val="100000"/>
                        </a:lnSpc>
                        <a:spcBef>
                          <a:spcPts val="600"/>
                        </a:spcBef>
                        <a:spcAft>
                          <a:spcPts val="600"/>
                        </a:spcAft>
                      </a:pPr>
                      <a:r>
                        <a:rPr lang="ru-RU" sz="2500" dirty="0">
                          <a:effectLst/>
                        </a:rPr>
                        <a:t>Using </a:t>
                      </a:r>
                      <a:r>
                        <a:rPr lang="ru-RU" sz="2500" dirty="0" smtClean="0">
                          <a:effectLst/>
                        </a:rPr>
                        <a:t>driver</a:t>
                      </a:r>
                      <a:r>
                        <a:rPr lang="en-US" sz="2500" dirty="0" smtClean="0">
                          <a:effectLst/>
                        </a:rPr>
                        <a:t>s</a:t>
                      </a:r>
                      <a:r>
                        <a:rPr lang="ru-RU" sz="2500" dirty="0" smtClean="0">
                          <a:effectLst/>
                        </a:rPr>
                        <a:t> </a:t>
                      </a:r>
                      <a:r>
                        <a:rPr lang="ru-RU" sz="2500" dirty="0">
                          <a:effectLst/>
                        </a:rPr>
                        <a:t>structures</a:t>
                      </a:r>
                      <a:endParaRPr lang="en-US" sz="2500" dirty="0">
                        <a:effectLst/>
                        <a:latin typeface="Calibri"/>
                        <a:cs typeface="Times New Roman"/>
                      </a:endParaRPr>
                    </a:p>
                  </a:txBody>
                  <a:tcPr marL="68580" marR="68580" marT="0" marB="0" anchor="ctr"/>
                </a:tc>
                <a:tc>
                  <a:txBody>
                    <a:bodyPr/>
                    <a:lstStyle/>
                    <a:p>
                      <a:pPr algn="ctr">
                        <a:lnSpc>
                          <a:spcPct val="100000"/>
                        </a:lnSpc>
                        <a:spcBef>
                          <a:spcPts val="600"/>
                        </a:spcBef>
                        <a:spcAft>
                          <a:spcPts val="1800"/>
                        </a:spcAft>
                      </a:pPr>
                      <a:r>
                        <a:rPr lang="ru-RU" sz="2500" dirty="0">
                          <a:effectLst/>
                        </a:rPr>
                        <a:t>Using links between structures </a:t>
                      </a:r>
                      <a:endParaRPr lang="en-US" sz="2500" dirty="0">
                        <a:effectLst/>
                        <a:latin typeface="Calibri"/>
                        <a:cs typeface="Times New Roman"/>
                      </a:endParaRPr>
                    </a:p>
                  </a:txBody>
                  <a:tcPr marL="68580" marR="68580" marT="0" marB="0" anchor="ctr"/>
                </a:tc>
                <a:tc>
                  <a:txBody>
                    <a:bodyPr/>
                    <a:lstStyle/>
                    <a:p>
                      <a:pPr algn="ctr">
                        <a:lnSpc>
                          <a:spcPct val="100000"/>
                        </a:lnSpc>
                        <a:spcBef>
                          <a:spcPts val="600"/>
                        </a:spcBef>
                        <a:spcAft>
                          <a:spcPts val="600"/>
                        </a:spcAft>
                      </a:pPr>
                      <a:r>
                        <a:rPr lang="en-US" sz="2500" dirty="0" smtClean="0">
                          <a:effectLst/>
                        </a:rPr>
                        <a:t>U</a:t>
                      </a:r>
                      <a:r>
                        <a:rPr lang="ru-RU" sz="2500" dirty="0" smtClean="0">
                          <a:effectLst/>
                        </a:rPr>
                        <a:t>nlinking</a:t>
                      </a:r>
                      <a:endParaRPr lang="en-US" sz="2500" dirty="0">
                        <a:effectLst/>
                        <a:latin typeface="Calibri"/>
                        <a:cs typeface="Times New Roman"/>
                      </a:endParaRPr>
                    </a:p>
                  </a:txBody>
                  <a:tcPr marL="68580" marR="68580" marT="0" marB="0" anchor="ctr">
                    <a:solidFill>
                      <a:schemeClr val="accent6">
                        <a:lumMod val="60000"/>
                        <a:lumOff val="40000"/>
                        <a:alpha val="53000"/>
                      </a:schemeClr>
                    </a:solidFill>
                  </a:tcPr>
                </a:tc>
                <a:extLst>
                  <a:ext uri="{0D108BD9-81ED-4DB2-BD59-A6C34878D82A}">
                    <a16:rowId xmlns:a16="http://schemas.microsoft.com/office/drawing/2014/main" val="10001"/>
                  </a:ext>
                </a:extLst>
              </a:tr>
              <a:tr h="836929">
                <a:tc vMerge="1">
                  <a:txBody>
                    <a:bodyPr/>
                    <a:lstStyle/>
                    <a:p>
                      <a:endParaRPr lang="en-US"/>
                    </a:p>
                  </a:txBody>
                  <a:tcPr/>
                </a:tc>
                <a:tc>
                  <a:txBody>
                    <a:bodyPr/>
                    <a:lstStyle/>
                    <a:p>
                      <a:pPr algn="ctr">
                        <a:lnSpc>
                          <a:spcPct val="100000"/>
                        </a:lnSpc>
                        <a:spcBef>
                          <a:spcPts val="600"/>
                        </a:spcBef>
                        <a:spcAft>
                          <a:spcPts val="600"/>
                        </a:spcAft>
                      </a:pPr>
                      <a:r>
                        <a:rPr lang="ru-RU" sz="2500" dirty="0">
                          <a:effectLst/>
                        </a:rPr>
                        <a:t>Signature-based </a:t>
                      </a:r>
                      <a:r>
                        <a:rPr lang="en-US" sz="2500" dirty="0" smtClean="0">
                          <a:effectLst/>
                        </a:rPr>
                        <a:t>scanning</a:t>
                      </a:r>
                      <a:endParaRPr lang="en-US" sz="2500" dirty="0">
                        <a:effectLst/>
                        <a:latin typeface="Calibri"/>
                        <a:cs typeface="Times New Roman"/>
                      </a:endParaRPr>
                    </a:p>
                  </a:txBody>
                  <a:tcPr marL="68580" marR="68580" marT="0" marB="0" anchor="ctr"/>
                </a:tc>
                <a:tc>
                  <a:txBody>
                    <a:bodyPr/>
                    <a:lstStyle/>
                    <a:p>
                      <a:pPr algn="ctr">
                        <a:lnSpc>
                          <a:spcPct val="100000"/>
                        </a:lnSpc>
                        <a:spcBef>
                          <a:spcPts val="600"/>
                        </a:spcBef>
                        <a:spcAft>
                          <a:spcPts val="600"/>
                        </a:spcAft>
                      </a:pPr>
                      <a:r>
                        <a:rPr lang="en-US" sz="2500" dirty="0" smtClean="0">
                          <a:effectLst/>
                        </a:rPr>
                        <a:t>Overwriting </a:t>
                      </a:r>
                      <a:endParaRPr lang="en-US" sz="2500" dirty="0">
                        <a:effectLst/>
                        <a:latin typeface="Calibri"/>
                        <a:cs typeface="Times New Roman"/>
                      </a:endParaRPr>
                    </a:p>
                  </a:txBody>
                  <a:tcPr marL="68580" marR="68580" marT="0" marB="0" anchor="ctr">
                    <a:solidFill>
                      <a:schemeClr val="accent6">
                        <a:lumMod val="60000"/>
                        <a:lumOff val="40000"/>
                        <a:alpha val="53000"/>
                      </a:schemeClr>
                    </a:solidFill>
                  </a:tcPr>
                </a:tc>
                <a:extLst>
                  <a:ext uri="{0D108BD9-81ED-4DB2-BD59-A6C34878D82A}">
                    <a16:rowId xmlns:a16="http://schemas.microsoft.com/office/drawing/2014/main" val="10002"/>
                  </a:ext>
                </a:extLst>
              </a:tr>
              <a:tr h="935516">
                <a:tc rowSpan="2">
                  <a:txBody>
                    <a:bodyPr/>
                    <a:lstStyle/>
                    <a:p>
                      <a:pPr algn="ctr">
                        <a:lnSpc>
                          <a:spcPct val="100000"/>
                        </a:lnSpc>
                        <a:spcBef>
                          <a:spcPts val="600"/>
                        </a:spcBef>
                        <a:spcAft>
                          <a:spcPts val="600"/>
                        </a:spcAft>
                      </a:pPr>
                      <a:r>
                        <a:rPr lang="en-US" sz="2500" dirty="0">
                          <a:effectLst/>
                        </a:rPr>
                        <a:t>Using content of </a:t>
                      </a:r>
                      <a:r>
                        <a:rPr lang="en-US" sz="2500" dirty="0" smtClean="0">
                          <a:effectLst/>
                        </a:rPr>
                        <a:t>drivers </a:t>
                      </a:r>
                      <a:r>
                        <a:rPr lang="en-US" sz="2500" dirty="0">
                          <a:effectLst/>
                        </a:rPr>
                        <a:t>files</a:t>
                      </a:r>
                      <a:endParaRPr lang="en-US" sz="2500" dirty="0">
                        <a:effectLst/>
                        <a:latin typeface="Calibri"/>
                        <a:cs typeface="Times New Roman"/>
                      </a:endParaRPr>
                    </a:p>
                  </a:txBody>
                  <a:tcPr marL="68580" marR="68580" marT="0" marB="0" anchor="ctr"/>
                </a:tc>
                <a:tc>
                  <a:txBody>
                    <a:bodyPr/>
                    <a:lstStyle/>
                    <a:p>
                      <a:pPr algn="ctr">
                        <a:lnSpc>
                          <a:spcPct val="100000"/>
                        </a:lnSpc>
                        <a:spcBef>
                          <a:spcPts val="600"/>
                        </a:spcBef>
                        <a:spcAft>
                          <a:spcPts val="600"/>
                        </a:spcAft>
                      </a:pPr>
                      <a:r>
                        <a:rPr lang="ru-RU" sz="2500" dirty="0">
                          <a:effectLst/>
                        </a:rPr>
                        <a:t>Signature-based </a:t>
                      </a:r>
                      <a:r>
                        <a:rPr lang="en-US" sz="2500" dirty="0" smtClean="0">
                          <a:effectLst/>
                        </a:rPr>
                        <a:t>scanning</a:t>
                      </a:r>
                      <a:endParaRPr lang="en-US" sz="2500" dirty="0">
                        <a:effectLst/>
                        <a:latin typeface="Calibri"/>
                        <a:cs typeface="Times New Roman"/>
                      </a:endParaRPr>
                    </a:p>
                  </a:txBody>
                  <a:tcPr marL="68580" marR="68580" marT="0" marB="0" anchor="ctr"/>
                </a:tc>
                <a:tc>
                  <a:txBody>
                    <a:bodyPr/>
                    <a:lstStyle/>
                    <a:p>
                      <a:pPr algn="ctr">
                        <a:lnSpc>
                          <a:spcPct val="100000"/>
                        </a:lnSpc>
                        <a:spcBef>
                          <a:spcPts val="600"/>
                        </a:spcBef>
                        <a:spcAft>
                          <a:spcPts val="600"/>
                        </a:spcAft>
                      </a:pPr>
                      <a:r>
                        <a:rPr lang="en-US" sz="2500" dirty="0" smtClean="0">
                          <a:effectLst/>
                        </a:rPr>
                        <a:t>Overwriting &amp; </a:t>
                      </a:r>
                      <a:br>
                        <a:rPr lang="en-US" sz="2500" dirty="0" smtClean="0">
                          <a:effectLst/>
                        </a:rPr>
                      </a:br>
                      <a:r>
                        <a:rPr lang="en-US" sz="2500" dirty="0" smtClean="0">
                          <a:effectLst/>
                        </a:rPr>
                        <a:t>PE </a:t>
                      </a:r>
                      <a:r>
                        <a:rPr lang="en-US" sz="2500" dirty="0">
                          <a:effectLst/>
                        </a:rPr>
                        <a:t>packing</a:t>
                      </a:r>
                      <a:endParaRPr lang="en-US" sz="2500" dirty="0">
                        <a:effectLst/>
                        <a:latin typeface="Calibri"/>
                        <a:cs typeface="Times New Roman"/>
                      </a:endParaRPr>
                    </a:p>
                  </a:txBody>
                  <a:tcPr marL="68580" marR="68580" marT="0" marB="0" anchor="ctr">
                    <a:solidFill>
                      <a:schemeClr val="accent6">
                        <a:lumMod val="60000"/>
                        <a:lumOff val="40000"/>
                        <a:alpha val="53000"/>
                      </a:schemeClr>
                    </a:solidFill>
                  </a:tcPr>
                </a:tc>
                <a:extLst>
                  <a:ext uri="{0D108BD9-81ED-4DB2-BD59-A6C34878D82A}">
                    <a16:rowId xmlns:a16="http://schemas.microsoft.com/office/drawing/2014/main" val="10003"/>
                  </a:ext>
                </a:extLst>
              </a:tr>
              <a:tr h="811607">
                <a:tc vMerge="1">
                  <a:txBody>
                    <a:bodyPr/>
                    <a:lstStyle/>
                    <a:p>
                      <a:endParaRPr lang="en-US"/>
                    </a:p>
                  </a:txBody>
                  <a:tcPr/>
                </a:tc>
                <a:tc>
                  <a:txBody>
                    <a:bodyPr/>
                    <a:lstStyle/>
                    <a:p>
                      <a:pPr algn="ctr">
                        <a:lnSpc>
                          <a:spcPct val="100000"/>
                        </a:lnSpc>
                        <a:spcBef>
                          <a:spcPts val="600"/>
                        </a:spcBef>
                        <a:spcAft>
                          <a:spcPts val="600"/>
                        </a:spcAft>
                      </a:pPr>
                      <a:r>
                        <a:rPr lang="ru-RU" sz="2500" dirty="0">
                          <a:effectLst/>
                        </a:rPr>
                        <a:t>Statistical-based detection </a:t>
                      </a:r>
                      <a:endParaRPr lang="en-US" sz="2500" dirty="0">
                        <a:effectLst/>
                        <a:latin typeface="Calibri"/>
                        <a:cs typeface="Times New Roman"/>
                      </a:endParaRPr>
                    </a:p>
                  </a:txBody>
                  <a:tcPr marL="68580" marR="68580" marT="0" marB="0" anchor="ctr"/>
                </a:tc>
                <a:tc>
                  <a:txBody>
                    <a:bodyPr/>
                    <a:lstStyle/>
                    <a:p>
                      <a:pPr algn="ctr">
                        <a:lnSpc>
                          <a:spcPct val="100000"/>
                        </a:lnSpc>
                        <a:spcBef>
                          <a:spcPts val="600"/>
                        </a:spcBef>
                        <a:spcAft>
                          <a:spcPts val="600"/>
                        </a:spcAft>
                      </a:pPr>
                      <a:r>
                        <a:rPr lang="en-US" sz="2500" dirty="0" smtClean="0">
                          <a:effectLst/>
                        </a:rPr>
                        <a:t>Inserting</a:t>
                      </a:r>
                      <a:r>
                        <a:rPr lang="en-US" sz="2500" baseline="0" dirty="0" smtClean="0">
                          <a:effectLst/>
                        </a:rPr>
                        <a:t> data blocks</a:t>
                      </a:r>
                      <a:endParaRPr lang="en-US" sz="2500" dirty="0">
                        <a:effectLst/>
                        <a:latin typeface="Calibri"/>
                        <a:cs typeface="Times New Roman"/>
                      </a:endParaRPr>
                    </a:p>
                  </a:txBody>
                  <a:tcPr marL="68580" marR="68580" marT="0" marB="0" anchor="ctr">
                    <a:solidFill>
                      <a:schemeClr val="accent6">
                        <a:lumMod val="60000"/>
                        <a:lumOff val="40000"/>
                        <a:alpha val="53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35273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5251690" y="5388277"/>
            <a:ext cx="1840590" cy="14250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35" name="Rectangle 34"/>
          <p:cNvSpPr/>
          <p:nvPr/>
        </p:nvSpPr>
        <p:spPr>
          <a:xfrm>
            <a:off x="5292080" y="3717032"/>
            <a:ext cx="1656184" cy="1300146"/>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7748"/>
            <a:ext cx="9144000" cy="1143000"/>
          </a:xfrm>
        </p:spPr>
        <p:txBody>
          <a:bodyPr>
            <a:noAutofit/>
          </a:bodyPr>
          <a:lstStyle/>
          <a:p>
            <a:r>
              <a:rPr lang="en-US" sz="3200" b="1" dirty="0" smtClean="0"/>
              <a:t>Highest Stealth Malware </a:t>
            </a:r>
            <a:r>
              <a:rPr lang="en-US" sz="3200" b="1" dirty="0"/>
              <a:t>(</a:t>
            </a:r>
            <a:r>
              <a:rPr lang="en-US" sz="3200" b="1" dirty="0" err="1" smtClean="0"/>
              <a:t>HighStem</a:t>
            </a:r>
            <a:r>
              <a:rPr lang="en-US" sz="3200" b="1" dirty="0" smtClean="0"/>
              <a:t>) </a:t>
            </a:r>
            <a:br>
              <a:rPr lang="en-US" sz="3200" b="1" dirty="0" smtClean="0"/>
            </a:br>
            <a:r>
              <a:rPr lang="en-US" sz="3200" b="1" dirty="0" smtClean="0"/>
              <a:t>imitates the most difficult</a:t>
            </a:r>
            <a:r>
              <a:rPr lang="ru-RU" sz="3200" b="1" dirty="0" smtClean="0"/>
              <a:t> </a:t>
            </a:r>
            <a:r>
              <a:rPr lang="en-US" sz="3200" b="1" dirty="0" smtClean="0"/>
              <a:t>case for detection</a:t>
            </a:r>
            <a:endParaRPr lang="en-US" sz="3200" b="1" dirty="0"/>
          </a:p>
        </p:txBody>
      </p:sp>
      <p:sp>
        <p:nvSpPr>
          <p:cNvPr id="3" name="Content Placeholder 2"/>
          <p:cNvSpPr>
            <a:spLocks noGrp="1"/>
          </p:cNvSpPr>
          <p:nvPr>
            <p:ph idx="1"/>
          </p:nvPr>
        </p:nvSpPr>
        <p:spPr>
          <a:xfrm>
            <a:off x="179512" y="1268760"/>
            <a:ext cx="8892480" cy="4133056"/>
          </a:xfrm>
        </p:spPr>
        <p:txBody>
          <a:bodyPr>
            <a:normAutofit/>
          </a:bodyPr>
          <a:lstStyle/>
          <a:p>
            <a:pPr marL="514350" indent="-514350">
              <a:buFont typeface="+mj-lt"/>
              <a:buAutoNum type="arabicPeriod"/>
            </a:pPr>
            <a:r>
              <a:rPr lang="en-US" sz="2400" dirty="0" smtClean="0"/>
              <a:t>Apply </a:t>
            </a:r>
            <a:r>
              <a:rPr lang="en-US" sz="2400" dirty="0" err="1" smtClean="0"/>
              <a:t>Atsiv</a:t>
            </a:r>
            <a:r>
              <a:rPr lang="en-US" sz="2400" dirty="0" smtClean="0"/>
              <a:t> </a:t>
            </a:r>
            <a:r>
              <a:rPr lang="en-US" sz="2400" dirty="0"/>
              <a:t>or </a:t>
            </a:r>
            <a:r>
              <a:rPr lang="en-US" sz="2400" dirty="0" err="1"/>
              <a:t>Turla</a:t>
            </a:r>
            <a:r>
              <a:rPr lang="en-US" sz="2400" dirty="0"/>
              <a:t> Driver Loader to </a:t>
            </a:r>
            <a:r>
              <a:rPr lang="en-US" sz="2400" dirty="0" smtClean="0"/>
              <a:t>load </a:t>
            </a:r>
            <a:r>
              <a:rPr lang="en-US" sz="2400" dirty="0"/>
              <a:t>a </a:t>
            </a:r>
            <a:r>
              <a:rPr lang="en-US" sz="2400" dirty="0" err="1" smtClean="0"/>
              <a:t>HighStem</a:t>
            </a:r>
            <a:r>
              <a:rPr lang="en-US" sz="2400" dirty="0" smtClean="0"/>
              <a:t> driver</a:t>
            </a:r>
            <a:endParaRPr lang="en-US" sz="2400" dirty="0"/>
          </a:p>
          <a:p>
            <a:pPr marL="514350" indent="-514350">
              <a:buFont typeface="+mj-lt"/>
              <a:buAutoNum type="arabicPeriod"/>
            </a:pPr>
            <a:r>
              <a:rPr lang="en-US" sz="2400" dirty="0" smtClean="0"/>
              <a:t>Collect data without OS function:</a:t>
            </a:r>
          </a:p>
          <a:p>
            <a:pPr marL="514350" indent="-514350">
              <a:buFont typeface="+mj-lt"/>
              <a:buAutoNum type="arabicPeriod"/>
            </a:pPr>
            <a:endParaRPr lang="en-US" sz="2400" dirty="0" smtClean="0"/>
          </a:p>
          <a:p>
            <a:pPr marL="514350" indent="-514350">
              <a:buFont typeface="+mj-lt"/>
              <a:buAutoNum type="arabicPeriod"/>
            </a:pPr>
            <a:endParaRPr lang="en-US" sz="2400" dirty="0" smtClean="0"/>
          </a:p>
          <a:p>
            <a:pPr marL="514350" indent="-514350">
              <a:lnSpc>
                <a:spcPct val="200000"/>
              </a:lnSpc>
              <a:spcBef>
                <a:spcPts val="1800"/>
              </a:spcBef>
              <a:buFont typeface="+mj-lt"/>
              <a:buAutoNum type="arabicPeriod"/>
            </a:pPr>
            <a:r>
              <a:rPr lang="en-US" sz="2400" dirty="0" smtClean="0"/>
              <a:t>Improve </a:t>
            </a:r>
            <a:r>
              <a:rPr lang="en-US" sz="2400" dirty="0"/>
              <a:t>Zeus manipulation:</a:t>
            </a:r>
          </a:p>
          <a:p>
            <a:pPr marL="514350" indent="-514350">
              <a:buFont typeface="+mj-lt"/>
              <a:buAutoNum type="arabicPeriod"/>
            </a:pPr>
            <a:endParaRPr lang="en-US" sz="2400" dirty="0"/>
          </a:p>
        </p:txBody>
      </p:sp>
      <p:sp>
        <p:nvSpPr>
          <p:cNvPr id="8" name="Pentagon 7"/>
          <p:cNvSpPr/>
          <p:nvPr/>
        </p:nvSpPr>
        <p:spPr>
          <a:xfrm>
            <a:off x="4245658" y="4093645"/>
            <a:ext cx="584556" cy="2462171"/>
          </a:xfrm>
          <a:prstGeom prst="homePlate">
            <a:avLst>
              <a:gd name="adj" fmla="val 7552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78401" y="4214537"/>
            <a:ext cx="2057495" cy="2309598"/>
          </a:xfrm>
          <a:prstGeom prst="rect">
            <a:avLst/>
          </a:prstGeom>
          <a:pattFill prst="pct90">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25251" y="5369335"/>
            <a:ext cx="1046780" cy="151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352202" y="2084655"/>
            <a:ext cx="4468270" cy="1200329"/>
          </a:xfrm>
          <a:prstGeom prst="rect">
            <a:avLst/>
          </a:prstGeom>
          <a:solidFill>
            <a:schemeClr val="accent2">
              <a:lumMod val="20000"/>
              <a:lumOff val="80000"/>
            </a:schemeClr>
          </a:solidFill>
        </p:spPr>
        <p:txBody>
          <a:bodyPr wrap="square">
            <a:spAutoFit/>
          </a:bodyPr>
          <a:lstStyle/>
          <a:p>
            <a:pPr lvl="0">
              <a:spcBef>
                <a:spcPct val="20000"/>
              </a:spcBef>
            </a:pPr>
            <a:r>
              <a:rPr lang="en-US" sz="2400" dirty="0" smtClean="0">
                <a:solidFill>
                  <a:prstClr val="black"/>
                </a:solidFill>
              </a:rPr>
              <a:t>kbdhid.sys</a:t>
            </a:r>
            <a:br>
              <a:rPr lang="en-US" sz="2400" dirty="0" smtClean="0">
                <a:solidFill>
                  <a:prstClr val="black"/>
                </a:solidFill>
              </a:rPr>
            </a:br>
            <a:r>
              <a:rPr lang="en-US" sz="2400" dirty="0">
                <a:solidFill>
                  <a:prstClr val="black"/>
                </a:solidFill>
              </a:rPr>
              <a:t>   </a:t>
            </a:r>
            <a:r>
              <a:rPr lang="en-US" sz="2400" dirty="0" smtClean="0">
                <a:solidFill>
                  <a:prstClr val="black"/>
                </a:solidFill>
              </a:rPr>
              <a:t>→ </a:t>
            </a:r>
            <a:r>
              <a:rPr lang="en-US" sz="2400" dirty="0">
                <a:solidFill>
                  <a:prstClr val="black"/>
                </a:solidFill>
              </a:rPr>
              <a:t>DEVICE_EXTENSION </a:t>
            </a:r>
            <a:r>
              <a:rPr lang="en-US" sz="2400" dirty="0" smtClean="0">
                <a:solidFill>
                  <a:prstClr val="black"/>
                </a:solidFill>
              </a:rPr>
              <a:t/>
            </a:r>
            <a:br>
              <a:rPr lang="en-US" sz="2400" dirty="0" smtClean="0">
                <a:solidFill>
                  <a:prstClr val="black"/>
                </a:solidFill>
              </a:rPr>
            </a:br>
            <a:r>
              <a:rPr lang="en-US" sz="2400" dirty="0">
                <a:solidFill>
                  <a:prstClr val="black"/>
                </a:solidFill>
              </a:rPr>
              <a:t>          </a:t>
            </a:r>
            <a:r>
              <a:rPr lang="en-US" sz="2400" dirty="0" smtClean="0">
                <a:solidFill>
                  <a:prstClr val="black"/>
                </a:solidFill>
              </a:rPr>
              <a:t> </a:t>
            </a:r>
            <a:r>
              <a:rPr lang="en-US" sz="2400" dirty="0">
                <a:solidFill>
                  <a:prstClr val="black"/>
                </a:solidFill>
              </a:rPr>
              <a:t>→KEYBOARD_ATTRIBUTES </a:t>
            </a:r>
          </a:p>
        </p:txBody>
      </p:sp>
      <p:sp>
        <p:nvSpPr>
          <p:cNvPr id="29" name="Rectangle 28"/>
          <p:cNvSpPr/>
          <p:nvPr/>
        </p:nvSpPr>
        <p:spPr>
          <a:xfrm>
            <a:off x="1925249" y="4716858"/>
            <a:ext cx="1046780" cy="151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925249" y="6143645"/>
            <a:ext cx="1046780" cy="151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573506" y="4129110"/>
            <a:ext cx="582660" cy="182595"/>
          </a:xfrm>
          <a:prstGeom prst="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573505" y="3885946"/>
            <a:ext cx="857524" cy="176018"/>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44097" y="4405109"/>
            <a:ext cx="942700" cy="267114"/>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910618" y="4722191"/>
            <a:ext cx="347099" cy="263584"/>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041376" y="4941168"/>
            <a:ext cx="1038298" cy="461665"/>
          </a:xfrm>
          <a:prstGeom prst="rect">
            <a:avLst/>
          </a:prstGeom>
        </p:spPr>
        <p:txBody>
          <a:bodyPr wrap="none">
            <a:spAutoFit/>
          </a:bodyPr>
          <a:lstStyle/>
          <a:p>
            <a:r>
              <a:rPr lang="en-US" sz="2400" dirty="0" smtClean="0"/>
              <a:t>or/and</a:t>
            </a:r>
            <a:endParaRPr lang="en-US" sz="2400" dirty="0"/>
          </a:p>
        </p:txBody>
      </p:sp>
      <p:sp>
        <p:nvSpPr>
          <p:cNvPr id="39" name="Rectangle 38"/>
          <p:cNvSpPr/>
          <p:nvPr/>
        </p:nvSpPr>
        <p:spPr>
          <a:xfrm>
            <a:off x="7525126" y="3356992"/>
            <a:ext cx="1547664" cy="1569660"/>
          </a:xfrm>
          <a:prstGeom prst="rect">
            <a:avLst/>
          </a:prstGeom>
          <a:solidFill>
            <a:schemeClr val="accent3">
              <a:lumMod val="20000"/>
              <a:lumOff val="80000"/>
            </a:schemeClr>
          </a:solidFill>
        </p:spPr>
        <p:txBody>
          <a:bodyPr wrap="square">
            <a:spAutoFit/>
          </a:bodyPr>
          <a:lstStyle/>
          <a:p>
            <a:pPr algn="ctr"/>
            <a:r>
              <a:rPr lang="en-US" sz="2400" dirty="0" smtClean="0"/>
              <a:t>Insert data blocks with </a:t>
            </a:r>
            <a:r>
              <a:rPr lang="en-US" sz="2400" dirty="0"/>
              <a:t>low entropy </a:t>
            </a:r>
          </a:p>
        </p:txBody>
      </p:sp>
      <p:cxnSp>
        <p:nvCxnSpPr>
          <p:cNvPr id="11" name="Straight Connector 10"/>
          <p:cNvCxnSpPr>
            <a:stCxn id="33" idx="3"/>
            <a:endCxn id="39" idx="1"/>
          </p:cNvCxnSpPr>
          <p:nvPr/>
        </p:nvCxnSpPr>
        <p:spPr>
          <a:xfrm>
            <a:off x="6431029" y="3973955"/>
            <a:ext cx="1094097" cy="167867"/>
          </a:xfrm>
          <a:prstGeom prst="line">
            <a:avLst/>
          </a:prstGeom>
          <a:ln>
            <a:solidFill>
              <a:srgbClr val="FF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3"/>
            <a:endCxn id="39" idx="1"/>
          </p:cNvCxnSpPr>
          <p:nvPr/>
        </p:nvCxnSpPr>
        <p:spPr>
          <a:xfrm flipV="1">
            <a:off x="6486797" y="4141822"/>
            <a:ext cx="1038329" cy="396844"/>
          </a:xfrm>
          <a:prstGeom prst="line">
            <a:avLst/>
          </a:prstGeom>
          <a:ln>
            <a:solidFill>
              <a:srgbClr val="FF0000"/>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876790" y="5414919"/>
            <a:ext cx="1093376" cy="322217"/>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9" name="Rectangle 48"/>
          <p:cNvSpPr/>
          <p:nvPr/>
        </p:nvSpPr>
        <p:spPr>
          <a:xfrm>
            <a:off x="5292080" y="5731472"/>
            <a:ext cx="864086" cy="320138"/>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0" name="Rectangle 49"/>
          <p:cNvSpPr/>
          <p:nvPr/>
        </p:nvSpPr>
        <p:spPr>
          <a:xfrm>
            <a:off x="6740876" y="5735388"/>
            <a:ext cx="229290" cy="316222"/>
          </a:xfrm>
          <a:prstGeom prst="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2" name="Rectangle 51"/>
          <p:cNvSpPr/>
          <p:nvPr/>
        </p:nvSpPr>
        <p:spPr>
          <a:xfrm>
            <a:off x="5292080" y="6047904"/>
            <a:ext cx="229290" cy="316222"/>
          </a:xfrm>
          <a:prstGeom prst="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5" name="Rectangle 54"/>
          <p:cNvSpPr/>
          <p:nvPr/>
        </p:nvSpPr>
        <p:spPr>
          <a:xfrm>
            <a:off x="6084998" y="6050410"/>
            <a:ext cx="885168" cy="307698"/>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6" name="Rectangle 55"/>
          <p:cNvSpPr/>
          <p:nvPr/>
        </p:nvSpPr>
        <p:spPr>
          <a:xfrm>
            <a:off x="1603931" y="4221088"/>
            <a:ext cx="590166" cy="317677"/>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A</a:t>
            </a:r>
            <a:endParaRPr lang="en-US" sz="2800" b="1" dirty="0">
              <a:solidFill>
                <a:srgbClr val="FF0000"/>
              </a:solidFill>
            </a:endParaRPr>
          </a:p>
        </p:txBody>
      </p:sp>
      <p:sp>
        <p:nvSpPr>
          <p:cNvPr id="57" name="Rectangle 56"/>
          <p:cNvSpPr/>
          <p:nvPr/>
        </p:nvSpPr>
        <p:spPr>
          <a:xfrm>
            <a:off x="2229645" y="4221088"/>
            <a:ext cx="590166" cy="315132"/>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B</a:t>
            </a:r>
            <a:endParaRPr lang="en-US" sz="2800" b="1" dirty="0">
              <a:solidFill>
                <a:srgbClr val="FF0000"/>
              </a:solidFill>
            </a:endParaRPr>
          </a:p>
        </p:txBody>
      </p:sp>
      <p:sp>
        <p:nvSpPr>
          <p:cNvPr id="58" name="Rectangle 57"/>
          <p:cNvSpPr/>
          <p:nvPr/>
        </p:nvSpPr>
        <p:spPr>
          <a:xfrm>
            <a:off x="2853722" y="4221088"/>
            <a:ext cx="566150" cy="317677"/>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C</a:t>
            </a:r>
            <a:endParaRPr lang="en-US" sz="2800" b="1" dirty="0">
              <a:solidFill>
                <a:srgbClr val="FF0000"/>
              </a:solidFill>
            </a:endParaRPr>
          </a:p>
        </p:txBody>
      </p:sp>
      <p:sp>
        <p:nvSpPr>
          <p:cNvPr id="42" name="Rectangle 41"/>
          <p:cNvSpPr/>
          <p:nvPr/>
        </p:nvSpPr>
        <p:spPr>
          <a:xfrm>
            <a:off x="5292080" y="5416167"/>
            <a:ext cx="590166" cy="317677"/>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A</a:t>
            </a:r>
            <a:endParaRPr lang="en-US" sz="2800" b="1" dirty="0">
              <a:solidFill>
                <a:srgbClr val="FF0000"/>
              </a:solidFill>
            </a:endParaRPr>
          </a:p>
        </p:txBody>
      </p:sp>
      <p:sp>
        <p:nvSpPr>
          <p:cNvPr id="44" name="Rectangle 43"/>
          <p:cNvSpPr/>
          <p:nvPr/>
        </p:nvSpPr>
        <p:spPr>
          <a:xfrm>
            <a:off x="6153621" y="5737136"/>
            <a:ext cx="590166" cy="315132"/>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B</a:t>
            </a:r>
            <a:endParaRPr lang="en-US" sz="2800" b="1" dirty="0">
              <a:solidFill>
                <a:srgbClr val="FF0000"/>
              </a:solidFill>
            </a:endParaRPr>
          </a:p>
        </p:txBody>
      </p:sp>
      <p:sp>
        <p:nvSpPr>
          <p:cNvPr id="51" name="Rectangle 50"/>
          <p:cNvSpPr/>
          <p:nvPr/>
        </p:nvSpPr>
        <p:spPr>
          <a:xfrm>
            <a:off x="5518018" y="6044425"/>
            <a:ext cx="566150" cy="317677"/>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C</a:t>
            </a:r>
            <a:endParaRPr lang="en-US" sz="2800" b="1" dirty="0">
              <a:solidFill>
                <a:srgbClr val="FF0000"/>
              </a:solidFill>
            </a:endParaRPr>
          </a:p>
        </p:txBody>
      </p:sp>
      <p:sp>
        <p:nvSpPr>
          <p:cNvPr id="59" name="Rectangle 58"/>
          <p:cNvSpPr/>
          <p:nvPr/>
        </p:nvSpPr>
        <p:spPr>
          <a:xfrm>
            <a:off x="6395560" y="4722191"/>
            <a:ext cx="347099" cy="263584"/>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534411" y="5472911"/>
            <a:ext cx="1502085" cy="1200329"/>
          </a:xfrm>
          <a:prstGeom prst="rect">
            <a:avLst/>
          </a:prstGeom>
          <a:solidFill>
            <a:schemeClr val="accent3">
              <a:lumMod val="20000"/>
              <a:lumOff val="80000"/>
            </a:schemeClr>
          </a:solidFill>
        </p:spPr>
        <p:txBody>
          <a:bodyPr wrap="square">
            <a:spAutoFit/>
          </a:bodyPr>
          <a:lstStyle/>
          <a:p>
            <a:pPr algn="ctr"/>
            <a:r>
              <a:rPr lang="en-US" sz="2400" dirty="0" smtClean="0"/>
              <a:t>Spread code fragments</a:t>
            </a:r>
            <a:endParaRPr lang="en-US" sz="2400" dirty="0"/>
          </a:p>
        </p:txBody>
      </p:sp>
      <p:cxnSp>
        <p:nvCxnSpPr>
          <p:cNvPr id="61" name="Straight Connector 60"/>
          <p:cNvCxnSpPr>
            <a:stCxn id="44" idx="3"/>
            <a:endCxn id="60" idx="1"/>
          </p:cNvCxnSpPr>
          <p:nvPr/>
        </p:nvCxnSpPr>
        <p:spPr>
          <a:xfrm>
            <a:off x="6743787" y="5894702"/>
            <a:ext cx="790624" cy="178374"/>
          </a:xfrm>
          <a:prstGeom prst="line">
            <a:avLst/>
          </a:prstGeom>
          <a:ln>
            <a:solidFill>
              <a:srgbClr val="FF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5" idx="1"/>
            <a:endCxn id="60" idx="1"/>
          </p:cNvCxnSpPr>
          <p:nvPr/>
        </p:nvCxnSpPr>
        <p:spPr>
          <a:xfrm flipV="1">
            <a:off x="6084998" y="6073076"/>
            <a:ext cx="1449413" cy="131183"/>
          </a:xfrm>
          <a:prstGeom prst="line">
            <a:avLst/>
          </a:prstGeom>
          <a:ln>
            <a:solidFill>
              <a:srgbClr val="FF0000"/>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88078" y="6169184"/>
            <a:ext cx="511679" cy="584775"/>
          </a:xfrm>
          <a:prstGeom prst="rect">
            <a:avLst/>
          </a:prstGeom>
        </p:spPr>
        <p:txBody>
          <a:bodyPr wrap="none">
            <a:spAutoFit/>
          </a:bodyPr>
          <a:lstStyle/>
          <a:p>
            <a:r>
              <a:rPr lang="en-US" sz="3200" b="1" dirty="0"/>
              <a:t>...</a:t>
            </a:r>
          </a:p>
        </p:txBody>
      </p:sp>
      <p:sp>
        <p:nvSpPr>
          <p:cNvPr id="70" name="Right Arrow 69"/>
          <p:cNvSpPr/>
          <p:nvPr/>
        </p:nvSpPr>
        <p:spPr>
          <a:xfrm>
            <a:off x="791580" y="2139213"/>
            <a:ext cx="3168352" cy="1217779"/>
          </a:xfrm>
          <a:prstGeom prst="rightArrow">
            <a:avLst>
              <a:gd name="adj1" fmla="val 71375"/>
              <a:gd name="adj2" fmla="val 50000"/>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smtClean="0">
                <a:solidFill>
                  <a:prstClr val="black"/>
                </a:solidFill>
              </a:rPr>
              <a:t>Read keystrokes </a:t>
            </a:r>
            <a:br>
              <a:rPr lang="en-US" sz="2400" dirty="0" smtClean="0">
                <a:solidFill>
                  <a:prstClr val="black"/>
                </a:solidFill>
              </a:rPr>
            </a:br>
            <a:r>
              <a:rPr lang="en-US" sz="2400" dirty="0" smtClean="0">
                <a:solidFill>
                  <a:prstClr val="black"/>
                </a:solidFill>
              </a:rPr>
              <a:t>from the memory</a:t>
            </a:r>
            <a:endParaRPr lang="en-US" dirty="0">
              <a:solidFill>
                <a:prstClr val="black"/>
              </a:solidFill>
            </a:endParaRPr>
          </a:p>
        </p:txBody>
      </p:sp>
      <p:sp>
        <p:nvSpPr>
          <p:cNvPr id="71" name="Rectangle 70"/>
          <p:cNvSpPr/>
          <p:nvPr/>
        </p:nvSpPr>
        <p:spPr>
          <a:xfrm>
            <a:off x="128932" y="4841865"/>
            <a:ext cx="1058691" cy="1323439"/>
          </a:xfrm>
          <a:prstGeom prst="rect">
            <a:avLst/>
          </a:prstGeom>
          <a:noFill/>
          <a:ln w="6350">
            <a:solidFill>
              <a:schemeClr val="tx1"/>
            </a:solidFill>
          </a:ln>
        </p:spPr>
        <p:txBody>
          <a:bodyPr wrap="square">
            <a:spAutoFit/>
          </a:bodyPr>
          <a:lstStyle/>
          <a:p>
            <a:pPr algn="ctr"/>
            <a:r>
              <a:rPr lang="en-US" sz="2000" dirty="0" smtClean="0"/>
              <a:t>Blocks</a:t>
            </a:r>
          </a:p>
          <a:p>
            <a:pPr algn="ctr"/>
            <a:r>
              <a:rPr lang="en-US" sz="2000" dirty="0" smtClean="0"/>
              <a:t>with zero entropy</a:t>
            </a:r>
            <a:endParaRPr lang="en-US" sz="2000" dirty="0"/>
          </a:p>
        </p:txBody>
      </p:sp>
      <p:cxnSp>
        <p:nvCxnSpPr>
          <p:cNvPr id="72" name="Straight Connector 71"/>
          <p:cNvCxnSpPr>
            <a:stCxn id="30" idx="1"/>
            <a:endCxn id="71" idx="3"/>
          </p:cNvCxnSpPr>
          <p:nvPr/>
        </p:nvCxnSpPr>
        <p:spPr>
          <a:xfrm flipH="1" flipV="1">
            <a:off x="1187623" y="5503585"/>
            <a:ext cx="737626" cy="715950"/>
          </a:xfrm>
          <a:prstGeom prst="line">
            <a:avLst/>
          </a:prstGeom>
          <a:ln>
            <a:solidFill>
              <a:srgbClr val="FF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2" idx="1"/>
            <a:endCxn id="71" idx="3"/>
          </p:cNvCxnSpPr>
          <p:nvPr/>
        </p:nvCxnSpPr>
        <p:spPr>
          <a:xfrm flipH="1">
            <a:off x="1187623" y="5445225"/>
            <a:ext cx="737628" cy="58360"/>
          </a:xfrm>
          <a:prstGeom prst="line">
            <a:avLst/>
          </a:prstGeom>
          <a:ln>
            <a:solidFill>
              <a:srgbClr val="FF0000"/>
            </a:solidFill>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9" idx="1"/>
            <a:endCxn id="71" idx="3"/>
          </p:cNvCxnSpPr>
          <p:nvPr/>
        </p:nvCxnSpPr>
        <p:spPr>
          <a:xfrm flipH="1">
            <a:off x="1187623" y="4792748"/>
            <a:ext cx="737626" cy="710837"/>
          </a:xfrm>
          <a:prstGeom prst="line">
            <a:avLst/>
          </a:prstGeom>
          <a:ln>
            <a:solidFill>
              <a:srgbClr val="FF0000"/>
            </a:solidFill>
            <a:headEnd type="oval" w="med"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9653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pPr lvl="0">
              <a:spcBef>
                <a:spcPts val="0"/>
              </a:spcBef>
            </a:pPr>
            <a:r>
              <a:rPr lang="en-US" sz="3600" b="1" dirty="0">
                <a:solidFill>
                  <a:prstClr val="black"/>
                </a:solidFill>
                <a:ea typeface="+mn-ea"/>
                <a:cs typeface="+mn-cs"/>
              </a:rPr>
              <a:t>How to reveal all parts of diluted executable</a:t>
            </a:r>
            <a:r>
              <a:rPr lang="en-US" sz="3600" b="1" dirty="0" smtClean="0">
                <a:solidFill>
                  <a:prstClr val="black"/>
                </a:solidFill>
                <a:ea typeface="+mn-ea"/>
                <a:cs typeface="+mn-cs"/>
              </a:rPr>
              <a:t>?</a:t>
            </a:r>
            <a:endParaRPr lang="en-US" sz="4800" dirty="0"/>
          </a:p>
        </p:txBody>
      </p:sp>
      <p:sp>
        <p:nvSpPr>
          <p:cNvPr id="3" name="Content Placeholder 2"/>
          <p:cNvSpPr>
            <a:spLocks noGrp="1"/>
          </p:cNvSpPr>
          <p:nvPr>
            <p:ph idx="1"/>
          </p:nvPr>
        </p:nvSpPr>
        <p:spPr/>
        <p:txBody>
          <a:bodyPr/>
          <a:lstStyle/>
          <a:p>
            <a:r>
              <a:rPr lang="en-US" dirty="0"/>
              <a:t>Calculate entropy using smaller window size</a:t>
            </a:r>
          </a:p>
        </p:txBody>
      </p:sp>
      <p:sp>
        <p:nvSpPr>
          <p:cNvPr id="4" name="Rectangle 3"/>
          <p:cNvSpPr/>
          <p:nvPr/>
        </p:nvSpPr>
        <p:spPr>
          <a:xfrm>
            <a:off x="5050490" y="2978383"/>
            <a:ext cx="2865616" cy="17549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5" name="Rectangle 4"/>
          <p:cNvSpPr/>
          <p:nvPr/>
        </p:nvSpPr>
        <p:spPr>
          <a:xfrm>
            <a:off x="6244592" y="3000817"/>
            <a:ext cx="1633586" cy="460872"/>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6" name="Rectangle 5"/>
          <p:cNvSpPr/>
          <p:nvPr/>
        </p:nvSpPr>
        <p:spPr>
          <a:xfrm>
            <a:off x="5090880" y="3454615"/>
            <a:ext cx="1210352" cy="440126"/>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 name="Rectangle 6"/>
          <p:cNvSpPr/>
          <p:nvPr/>
        </p:nvSpPr>
        <p:spPr>
          <a:xfrm>
            <a:off x="7272530" y="3458530"/>
            <a:ext cx="602901" cy="434743"/>
          </a:xfrm>
          <a:prstGeom prst="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 name="Rectangle 7"/>
          <p:cNvSpPr/>
          <p:nvPr/>
        </p:nvSpPr>
        <p:spPr>
          <a:xfrm>
            <a:off x="5097558" y="3888522"/>
            <a:ext cx="229290" cy="411224"/>
          </a:xfrm>
          <a:prstGeom prst="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 name="Rectangle 8"/>
          <p:cNvSpPr/>
          <p:nvPr/>
        </p:nvSpPr>
        <p:spPr>
          <a:xfrm>
            <a:off x="6257600" y="3891818"/>
            <a:ext cx="1617831" cy="418181"/>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 name="Rectangle 9"/>
          <p:cNvSpPr/>
          <p:nvPr/>
        </p:nvSpPr>
        <p:spPr>
          <a:xfrm>
            <a:off x="5090880" y="3002065"/>
            <a:ext cx="1146641" cy="454378"/>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A</a:t>
            </a:r>
            <a:endParaRPr lang="en-US" sz="2800" b="1" dirty="0">
              <a:solidFill>
                <a:srgbClr val="FF0000"/>
              </a:solidFill>
            </a:endParaRPr>
          </a:p>
        </p:txBody>
      </p:sp>
      <p:sp>
        <p:nvSpPr>
          <p:cNvPr id="11" name="Rectangle 10"/>
          <p:cNvSpPr/>
          <p:nvPr/>
        </p:nvSpPr>
        <p:spPr>
          <a:xfrm>
            <a:off x="6308303" y="3459621"/>
            <a:ext cx="965861" cy="433244"/>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B</a:t>
            </a:r>
            <a:endParaRPr lang="en-US" sz="2800" b="1" dirty="0">
              <a:solidFill>
                <a:srgbClr val="FF0000"/>
              </a:solidFill>
            </a:endParaRPr>
          </a:p>
        </p:txBody>
      </p:sp>
      <p:sp>
        <p:nvSpPr>
          <p:cNvPr id="12" name="Rectangle 11"/>
          <p:cNvSpPr/>
          <p:nvPr/>
        </p:nvSpPr>
        <p:spPr>
          <a:xfrm>
            <a:off x="5323495" y="3885043"/>
            <a:ext cx="927775" cy="413116"/>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C</a:t>
            </a:r>
            <a:endParaRPr lang="en-US" sz="2800" b="1" dirty="0">
              <a:solidFill>
                <a:srgbClr val="FF0000"/>
              </a:solidFill>
            </a:endParaRPr>
          </a:p>
        </p:txBody>
      </p:sp>
      <p:sp>
        <p:nvSpPr>
          <p:cNvPr id="13" name="Rectangle 12"/>
          <p:cNvSpPr/>
          <p:nvPr/>
        </p:nvSpPr>
        <p:spPr>
          <a:xfrm>
            <a:off x="5097558" y="4083420"/>
            <a:ext cx="2777873" cy="584775"/>
          </a:xfrm>
          <a:prstGeom prst="rect">
            <a:avLst/>
          </a:prstGeom>
        </p:spPr>
        <p:txBody>
          <a:bodyPr wrap="square">
            <a:spAutoFit/>
          </a:bodyPr>
          <a:lstStyle/>
          <a:p>
            <a:pPr algn="ctr"/>
            <a:r>
              <a:rPr lang="en-US" sz="3200" b="1" dirty="0"/>
              <a:t>...</a:t>
            </a:r>
          </a:p>
        </p:txBody>
      </p:sp>
      <p:sp>
        <p:nvSpPr>
          <p:cNvPr id="14" name="Rounded Rectangle 13"/>
          <p:cNvSpPr/>
          <p:nvPr/>
        </p:nvSpPr>
        <p:spPr>
          <a:xfrm>
            <a:off x="5009482" y="2929066"/>
            <a:ext cx="869328" cy="550972"/>
          </a:xfrm>
          <a:prstGeom prst="roundRect">
            <a:avLst>
              <a:gd name="adj" fmla="val 14183"/>
            </a:avLst>
          </a:prstGeom>
          <a:solidFill>
            <a:schemeClr val="lt1">
              <a:alpha val="40000"/>
            </a:schemeClr>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p>
        </p:txBody>
      </p:sp>
      <p:sp>
        <p:nvSpPr>
          <p:cNvPr id="15" name="Pentagon 14"/>
          <p:cNvSpPr/>
          <p:nvPr/>
        </p:nvSpPr>
        <p:spPr>
          <a:xfrm>
            <a:off x="4058916" y="2754179"/>
            <a:ext cx="657100" cy="2258997"/>
          </a:xfrm>
          <a:prstGeom prst="homePlate">
            <a:avLst>
              <a:gd name="adj" fmla="val 8711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92142" y="2754179"/>
            <a:ext cx="2865616" cy="23670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sp>
        <p:nvSpPr>
          <p:cNvPr id="17" name="Rectangle 16"/>
          <p:cNvSpPr/>
          <p:nvPr/>
        </p:nvSpPr>
        <p:spPr>
          <a:xfrm>
            <a:off x="1886244" y="2776613"/>
            <a:ext cx="1633586" cy="460872"/>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p:cNvSpPr/>
          <p:nvPr/>
        </p:nvSpPr>
        <p:spPr>
          <a:xfrm>
            <a:off x="732532" y="3230411"/>
            <a:ext cx="1210352" cy="440126"/>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p:cNvSpPr/>
          <p:nvPr/>
        </p:nvSpPr>
        <p:spPr>
          <a:xfrm>
            <a:off x="2914182" y="3234326"/>
            <a:ext cx="602901" cy="434743"/>
          </a:xfrm>
          <a:prstGeom prst="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Rectangle 19"/>
          <p:cNvSpPr/>
          <p:nvPr/>
        </p:nvSpPr>
        <p:spPr>
          <a:xfrm>
            <a:off x="739210" y="3664318"/>
            <a:ext cx="229290" cy="411224"/>
          </a:xfrm>
          <a:prstGeom prst="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Rectangle 20"/>
          <p:cNvSpPr/>
          <p:nvPr/>
        </p:nvSpPr>
        <p:spPr>
          <a:xfrm>
            <a:off x="1899252" y="3667614"/>
            <a:ext cx="1617831" cy="418181"/>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p:cNvSpPr/>
          <p:nvPr/>
        </p:nvSpPr>
        <p:spPr>
          <a:xfrm>
            <a:off x="732532" y="2777861"/>
            <a:ext cx="1146641" cy="454378"/>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A</a:t>
            </a:r>
            <a:endParaRPr lang="en-US" sz="2800" b="1" dirty="0">
              <a:solidFill>
                <a:srgbClr val="FF0000"/>
              </a:solidFill>
            </a:endParaRPr>
          </a:p>
        </p:txBody>
      </p:sp>
      <p:sp>
        <p:nvSpPr>
          <p:cNvPr id="23" name="Rectangle 22"/>
          <p:cNvSpPr/>
          <p:nvPr/>
        </p:nvSpPr>
        <p:spPr>
          <a:xfrm>
            <a:off x="1949955" y="3235417"/>
            <a:ext cx="965861" cy="433244"/>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B</a:t>
            </a:r>
            <a:endParaRPr lang="en-US" sz="2800" b="1" dirty="0">
              <a:solidFill>
                <a:srgbClr val="FF0000"/>
              </a:solidFill>
            </a:endParaRPr>
          </a:p>
        </p:txBody>
      </p:sp>
      <p:sp>
        <p:nvSpPr>
          <p:cNvPr id="24" name="Rectangle 23"/>
          <p:cNvSpPr/>
          <p:nvPr/>
        </p:nvSpPr>
        <p:spPr>
          <a:xfrm>
            <a:off x="965147" y="3660839"/>
            <a:ext cx="927775" cy="413116"/>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C</a:t>
            </a:r>
            <a:endParaRPr lang="en-US" sz="2800" b="1" dirty="0">
              <a:solidFill>
                <a:srgbClr val="FF0000"/>
              </a:solidFill>
            </a:endParaRPr>
          </a:p>
        </p:txBody>
      </p:sp>
      <p:sp>
        <p:nvSpPr>
          <p:cNvPr id="25" name="Rectangle 24"/>
          <p:cNvSpPr/>
          <p:nvPr/>
        </p:nvSpPr>
        <p:spPr>
          <a:xfrm>
            <a:off x="739210" y="3859216"/>
            <a:ext cx="2777873" cy="584775"/>
          </a:xfrm>
          <a:prstGeom prst="rect">
            <a:avLst/>
          </a:prstGeom>
        </p:spPr>
        <p:txBody>
          <a:bodyPr wrap="square">
            <a:spAutoFit/>
          </a:bodyPr>
          <a:lstStyle/>
          <a:p>
            <a:pPr algn="ctr"/>
            <a:r>
              <a:rPr lang="en-US" sz="3200" b="1" dirty="0"/>
              <a:t>...</a:t>
            </a:r>
          </a:p>
        </p:txBody>
      </p:sp>
      <p:sp>
        <p:nvSpPr>
          <p:cNvPr id="26" name="Rounded Rectangle 25"/>
          <p:cNvSpPr/>
          <p:nvPr/>
        </p:nvSpPr>
        <p:spPr>
          <a:xfrm>
            <a:off x="755576" y="2744924"/>
            <a:ext cx="2222040" cy="954298"/>
          </a:xfrm>
          <a:prstGeom prst="roundRect">
            <a:avLst>
              <a:gd name="adj" fmla="val 15245"/>
            </a:avLst>
          </a:prstGeom>
          <a:solidFill>
            <a:schemeClr val="lt1">
              <a:alpha val="40000"/>
            </a:schemeClr>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p>
        </p:txBody>
      </p:sp>
      <p:sp>
        <p:nvSpPr>
          <p:cNvPr id="27" name="Rounded Rectangle 26"/>
          <p:cNvSpPr/>
          <p:nvPr/>
        </p:nvSpPr>
        <p:spPr>
          <a:xfrm>
            <a:off x="775258" y="3702804"/>
            <a:ext cx="2222040" cy="954298"/>
          </a:xfrm>
          <a:prstGeom prst="roundRect">
            <a:avLst>
              <a:gd name="adj" fmla="val 15245"/>
            </a:avLst>
          </a:prstGeom>
          <a:solidFill>
            <a:schemeClr val="lt1">
              <a:alpha val="40000"/>
            </a:schemeClr>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p>
        </p:txBody>
      </p:sp>
      <p:sp>
        <p:nvSpPr>
          <p:cNvPr id="28" name="Rounded Rectangle 27"/>
          <p:cNvSpPr/>
          <p:nvPr/>
        </p:nvSpPr>
        <p:spPr>
          <a:xfrm>
            <a:off x="5242469" y="2924176"/>
            <a:ext cx="869328" cy="550972"/>
          </a:xfrm>
          <a:prstGeom prst="roundRect">
            <a:avLst>
              <a:gd name="adj" fmla="val 14183"/>
            </a:avLst>
          </a:prstGeom>
          <a:solidFill>
            <a:schemeClr val="lt1">
              <a:alpha val="40000"/>
            </a:schemeClr>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p>
        </p:txBody>
      </p:sp>
      <p:sp>
        <p:nvSpPr>
          <p:cNvPr id="29" name="Rounded Rectangle 28"/>
          <p:cNvSpPr/>
          <p:nvPr/>
        </p:nvSpPr>
        <p:spPr>
          <a:xfrm>
            <a:off x="5484536" y="2911666"/>
            <a:ext cx="869328" cy="550972"/>
          </a:xfrm>
          <a:prstGeom prst="roundRect">
            <a:avLst>
              <a:gd name="adj" fmla="val 14183"/>
            </a:avLst>
          </a:prstGeom>
          <a:solidFill>
            <a:schemeClr val="lt1">
              <a:alpha val="40000"/>
            </a:schemeClr>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p>
        </p:txBody>
      </p:sp>
    </p:spTree>
    <p:extLst>
      <p:ext uri="{BB962C8B-B14F-4D97-AF65-F5344CB8AC3E}">
        <p14:creationId xmlns:p14="http://schemas.microsoft.com/office/powerpoint/2010/main" val="2550035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15616"/>
          </a:xfrm>
        </p:spPr>
        <p:txBody>
          <a:bodyPr>
            <a:normAutofit/>
          </a:bodyPr>
          <a:lstStyle/>
          <a:p>
            <a:r>
              <a:rPr lang="en-US" sz="3200" b="1" dirty="0"/>
              <a:t>Apply digital </a:t>
            </a:r>
            <a:r>
              <a:rPr lang="en-US" sz="3200" b="1" dirty="0" smtClean="0"/>
              <a:t>photogrammetry to </a:t>
            </a:r>
            <a:r>
              <a:rPr lang="en-US" sz="3200" b="1" dirty="0"/>
              <a:t>locate a </a:t>
            </a:r>
            <a:r>
              <a:rPr lang="en-US" sz="3200" b="1" dirty="0" smtClean="0"/>
              <a:t>code</a:t>
            </a:r>
            <a:endParaRPr lang="en-US" sz="3200" dirty="0"/>
          </a:p>
        </p:txBody>
      </p:sp>
      <p:pic>
        <p:nvPicPr>
          <p:cNvPr id="5" name="Picture 4"/>
          <p:cNvPicPr>
            <a:picLocks noChangeAspect="1"/>
          </p:cNvPicPr>
          <p:nvPr/>
        </p:nvPicPr>
        <p:blipFill rotWithShape="1">
          <a:blip r:embed="rId3"/>
          <a:srcRect l="9958" t="9173" r="12814" b="1480"/>
          <a:stretch/>
        </p:blipFill>
        <p:spPr>
          <a:xfrm>
            <a:off x="4854575" y="1153699"/>
            <a:ext cx="3950113" cy="3427430"/>
          </a:xfrm>
          <a:prstGeom prst="rect">
            <a:avLst/>
          </a:prstGeom>
        </p:spPr>
      </p:pic>
      <p:pic>
        <p:nvPicPr>
          <p:cNvPr id="1026" name="Picture 2" descr="http://www.directionsmag.com/gisresponse/images/maps/nyc/09_manhattan_before_psh.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098"/>
          <a:stretch/>
        </p:blipFill>
        <p:spPr bwMode="auto">
          <a:xfrm>
            <a:off x="318535" y="1153698"/>
            <a:ext cx="3792227" cy="34564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701" t="4731" r="68375" b="30160"/>
          <a:stretch/>
        </p:blipFill>
        <p:spPr bwMode="auto">
          <a:xfrm rot="5400000">
            <a:off x="1186036" y="3862635"/>
            <a:ext cx="1998391" cy="3867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Pentagon 8"/>
          <p:cNvSpPr/>
          <p:nvPr/>
        </p:nvSpPr>
        <p:spPr>
          <a:xfrm>
            <a:off x="4211960" y="4797151"/>
            <a:ext cx="468127" cy="1983452"/>
          </a:xfrm>
          <a:prstGeom prst="homePlate">
            <a:avLst>
              <a:gd name="adj" fmla="val 77531"/>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endParaRPr lang="en-US" sz="2800" dirty="0">
              <a:solidFill>
                <a:schemeClr val="tx1"/>
              </a:solidFill>
            </a:endParaRPr>
          </a:p>
        </p:txBody>
      </p:sp>
      <p:sp>
        <p:nvSpPr>
          <p:cNvPr id="10" name="Rounded Rectangle 9"/>
          <p:cNvSpPr/>
          <p:nvPr/>
        </p:nvSpPr>
        <p:spPr>
          <a:xfrm>
            <a:off x="5508104" y="4930674"/>
            <a:ext cx="1516276" cy="1766636"/>
          </a:xfrm>
          <a:prstGeom prst="roundRect">
            <a:avLst>
              <a:gd name="adj" fmla="val 23721"/>
            </a:avLst>
          </a:prstGeom>
          <a:solidFill>
            <a:srgbClr val="FFC00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155932" y="4920537"/>
            <a:ext cx="580172" cy="1755458"/>
          </a:xfrm>
          <a:prstGeom prst="roundRect">
            <a:avLst>
              <a:gd name="adj" fmla="val 50000"/>
            </a:avLst>
          </a:prstGeom>
          <a:solidFill>
            <a:srgbClr val="FFC00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808252" y="4916699"/>
            <a:ext cx="436156" cy="1759296"/>
          </a:xfrm>
          <a:prstGeom prst="roundRect">
            <a:avLst>
              <a:gd name="adj" fmla="val 50000"/>
            </a:avLst>
          </a:prstGeom>
          <a:solidFill>
            <a:srgbClr val="FFC00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300632" y="4930674"/>
            <a:ext cx="504056" cy="1745321"/>
          </a:xfrm>
          <a:prstGeom prst="roundRect">
            <a:avLst>
              <a:gd name="adj" fmla="val 44241"/>
            </a:avLst>
          </a:prstGeom>
          <a:solidFill>
            <a:schemeClr val="bg1">
              <a:lumMod val="85000"/>
            </a:scheme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44408" y="4958619"/>
            <a:ext cx="677108" cy="1638733"/>
          </a:xfrm>
          <a:prstGeom prst="rect">
            <a:avLst/>
          </a:prstGeom>
          <a:noFill/>
        </p:spPr>
        <p:txBody>
          <a:bodyPr vert="vert" wrap="square" rtlCol="0">
            <a:spAutoFit/>
          </a:bodyPr>
          <a:lstStyle/>
          <a:p>
            <a:pPr algn="ctr"/>
            <a:r>
              <a:rPr lang="en-US" sz="3200" dirty="0" smtClean="0"/>
              <a:t>HEADER</a:t>
            </a:r>
            <a:endParaRPr lang="en-US" sz="3200" dirty="0"/>
          </a:p>
        </p:txBody>
      </p:sp>
      <p:sp>
        <p:nvSpPr>
          <p:cNvPr id="15" name="TextBox 14"/>
          <p:cNvSpPr txBox="1"/>
          <p:nvPr/>
        </p:nvSpPr>
        <p:spPr>
          <a:xfrm>
            <a:off x="5922192" y="4930674"/>
            <a:ext cx="677108" cy="1699751"/>
          </a:xfrm>
          <a:prstGeom prst="rect">
            <a:avLst/>
          </a:prstGeom>
          <a:noFill/>
        </p:spPr>
        <p:txBody>
          <a:bodyPr vert="vert" wrap="square" rtlCol="0">
            <a:spAutoFit/>
          </a:bodyPr>
          <a:lstStyle/>
          <a:p>
            <a:pPr algn="ctr"/>
            <a:r>
              <a:rPr lang="en-US" sz="3200" dirty="0" smtClean="0"/>
              <a:t>CODE</a:t>
            </a:r>
            <a:endParaRPr lang="en-US" sz="3200" dirty="0"/>
          </a:p>
        </p:txBody>
      </p:sp>
      <p:sp>
        <p:nvSpPr>
          <p:cNvPr id="16" name="TextBox 15"/>
          <p:cNvSpPr txBox="1"/>
          <p:nvPr/>
        </p:nvSpPr>
        <p:spPr>
          <a:xfrm>
            <a:off x="7106216" y="4958619"/>
            <a:ext cx="677108" cy="1604659"/>
          </a:xfrm>
          <a:prstGeom prst="rect">
            <a:avLst/>
          </a:prstGeom>
          <a:noFill/>
        </p:spPr>
        <p:txBody>
          <a:bodyPr vert="vert" wrap="square" rtlCol="0">
            <a:spAutoFit/>
          </a:bodyPr>
          <a:lstStyle/>
          <a:p>
            <a:pPr algn="ctr"/>
            <a:r>
              <a:rPr lang="en-US" sz="3200" dirty="0" smtClean="0"/>
              <a:t>CODE</a:t>
            </a:r>
            <a:endParaRPr lang="en-US" sz="3200" dirty="0"/>
          </a:p>
        </p:txBody>
      </p:sp>
      <p:sp>
        <p:nvSpPr>
          <p:cNvPr id="17" name="TextBox 16"/>
          <p:cNvSpPr txBox="1"/>
          <p:nvPr/>
        </p:nvSpPr>
        <p:spPr>
          <a:xfrm>
            <a:off x="7711316" y="4811126"/>
            <a:ext cx="677108" cy="1864869"/>
          </a:xfrm>
          <a:prstGeom prst="rect">
            <a:avLst/>
          </a:prstGeom>
          <a:noFill/>
        </p:spPr>
        <p:txBody>
          <a:bodyPr vert="vert" wrap="square" rtlCol="0">
            <a:spAutoFit/>
          </a:bodyPr>
          <a:lstStyle/>
          <a:p>
            <a:pPr algn="ctr"/>
            <a:r>
              <a:rPr lang="en-US" sz="3200" dirty="0" smtClean="0"/>
              <a:t>CODE</a:t>
            </a:r>
            <a:endParaRPr lang="en-US" sz="3200" dirty="0"/>
          </a:p>
        </p:txBody>
      </p:sp>
      <p:sp>
        <p:nvSpPr>
          <p:cNvPr id="18" name="Rounded Rectangle 17"/>
          <p:cNvSpPr/>
          <p:nvPr/>
        </p:nvSpPr>
        <p:spPr>
          <a:xfrm>
            <a:off x="4955580" y="4946218"/>
            <a:ext cx="504056" cy="1684207"/>
          </a:xfrm>
          <a:prstGeom prst="roundRect">
            <a:avLst>
              <a:gd name="adj" fmla="val 50000"/>
            </a:avLst>
          </a:prstGeom>
          <a:solidFill>
            <a:schemeClr val="accent1">
              <a:lumMod val="40000"/>
              <a:lumOff val="60000"/>
            </a:scheme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882090" y="4958620"/>
            <a:ext cx="677108" cy="1653692"/>
          </a:xfrm>
          <a:prstGeom prst="rect">
            <a:avLst/>
          </a:prstGeom>
          <a:noFill/>
        </p:spPr>
        <p:txBody>
          <a:bodyPr vert="vert" wrap="square" rtlCol="0">
            <a:spAutoFit/>
          </a:bodyPr>
          <a:lstStyle/>
          <a:p>
            <a:pPr algn="ctr"/>
            <a:r>
              <a:rPr lang="en-US" sz="3200" dirty="0" smtClean="0"/>
              <a:t>IMPORT</a:t>
            </a:r>
            <a:endParaRPr lang="en-US" sz="3200" dirty="0"/>
          </a:p>
        </p:txBody>
      </p:sp>
      <p:sp>
        <p:nvSpPr>
          <p:cNvPr id="20" name="Rounded Rectangle 19"/>
          <p:cNvSpPr/>
          <p:nvPr/>
        </p:nvSpPr>
        <p:spPr>
          <a:xfrm>
            <a:off x="4770518" y="4811126"/>
            <a:ext cx="4150998" cy="1916268"/>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p:cNvSpPr/>
          <p:nvPr/>
        </p:nvSpPr>
        <p:spPr>
          <a:xfrm>
            <a:off x="4314997" y="1082944"/>
            <a:ext cx="450885" cy="3498184"/>
          </a:xfrm>
          <a:prstGeom prst="homePlate">
            <a:avLst>
              <a:gd name="adj" fmla="val 77531"/>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endParaRPr lang="en-US" sz="2800" dirty="0">
              <a:solidFill>
                <a:schemeClr val="tx1"/>
              </a:solidFill>
            </a:endParaRPr>
          </a:p>
        </p:txBody>
      </p:sp>
      <p:sp>
        <p:nvSpPr>
          <p:cNvPr id="21" name="Rectangle 20"/>
          <p:cNvSpPr/>
          <p:nvPr/>
        </p:nvSpPr>
        <p:spPr>
          <a:xfrm>
            <a:off x="-108520" y="4592161"/>
            <a:ext cx="4430330" cy="276999"/>
          </a:xfrm>
          <a:prstGeom prst="rect">
            <a:avLst/>
          </a:prstGeom>
        </p:spPr>
        <p:txBody>
          <a:bodyPr wrap="square">
            <a:spAutoFit/>
          </a:bodyPr>
          <a:lstStyle/>
          <a:p>
            <a:r>
              <a:rPr lang="en-US" sz="1200" dirty="0" smtClean="0">
                <a:solidFill>
                  <a:srgbClr val="000000"/>
                </a:solidFill>
                <a:latin typeface="verdana" panose="020B0604030504040204" pitchFamily="34" charset="0"/>
              </a:rPr>
              <a:t>*Lower Manhattan, November </a:t>
            </a:r>
            <a:r>
              <a:rPr lang="en-US" sz="1200" dirty="0">
                <a:solidFill>
                  <a:srgbClr val="000000"/>
                </a:solidFill>
                <a:latin typeface="verdana" panose="020B0604030504040204" pitchFamily="34" charset="0"/>
              </a:rPr>
              <a:t>of 2000 by </a:t>
            </a:r>
            <a:r>
              <a:rPr lang="en-US" sz="1200" dirty="0" err="1">
                <a:solidFill>
                  <a:srgbClr val="000000"/>
                </a:solidFill>
                <a:latin typeface="verdana" panose="020B0604030504040204" pitchFamily="34" charset="0"/>
              </a:rPr>
              <a:t>AirPhotoUSA</a:t>
            </a:r>
            <a:endParaRPr lang="en-US" sz="1200" dirty="0"/>
          </a:p>
        </p:txBody>
      </p:sp>
    </p:spTree>
    <p:extLst>
      <p:ext uri="{BB962C8B-B14F-4D97-AF65-F5344CB8AC3E}">
        <p14:creationId xmlns:p14="http://schemas.microsoft.com/office/powerpoint/2010/main" val="6858258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291"/>
            <a:ext cx="9144000" cy="826421"/>
          </a:xfrm>
        </p:spPr>
        <p:txBody>
          <a:bodyPr>
            <a:normAutofit/>
          </a:bodyPr>
          <a:lstStyle/>
          <a:p>
            <a:r>
              <a:rPr lang="en-US" sz="3200" b="1" dirty="0"/>
              <a:t>Analyze the disassembly code</a:t>
            </a:r>
          </a:p>
        </p:txBody>
      </p:sp>
      <p:sp>
        <p:nvSpPr>
          <p:cNvPr id="5" name="Rectangle 4"/>
          <p:cNvSpPr/>
          <p:nvPr/>
        </p:nvSpPr>
        <p:spPr>
          <a:xfrm>
            <a:off x="1779147" y="1497048"/>
            <a:ext cx="1659716" cy="716849"/>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3071" y="2199619"/>
            <a:ext cx="2825226" cy="669632"/>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3071" y="2869251"/>
            <a:ext cx="1497489" cy="651568"/>
          </a:xfrm>
          <a:prstGeom prst="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1560" y="840994"/>
            <a:ext cx="2836737" cy="656054"/>
          </a:xfrm>
          <a:prstGeom prst="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85738" y="4112338"/>
            <a:ext cx="1650762" cy="60409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3072" y="1508776"/>
            <a:ext cx="1146641" cy="690842"/>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A</a:t>
            </a:r>
            <a:endParaRPr lang="en-US" sz="3600" b="1" dirty="0">
              <a:solidFill>
                <a:srgbClr val="FF0000"/>
              </a:solidFill>
            </a:endParaRPr>
          </a:p>
        </p:txBody>
      </p:sp>
      <p:sp>
        <p:nvSpPr>
          <p:cNvPr id="13" name="Rectangle 12"/>
          <p:cNvSpPr/>
          <p:nvPr/>
        </p:nvSpPr>
        <p:spPr>
          <a:xfrm>
            <a:off x="2482159" y="4795471"/>
            <a:ext cx="757668" cy="584775"/>
          </a:xfrm>
          <a:prstGeom prst="rect">
            <a:avLst/>
          </a:prstGeom>
        </p:spPr>
        <p:txBody>
          <a:bodyPr wrap="square">
            <a:spAutoFit/>
          </a:bodyPr>
          <a:lstStyle/>
          <a:p>
            <a:pPr algn="ctr"/>
            <a:r>
              <a:rPr lang="en-US" sz="3200" dirty="0"/>
              <a:t>...</a:t>
            </a:r>
          </a:p>
        </p:txBody>
      </p:sp>
      <p:sp>
        <p:nvSpPr>
          <p:cNvPr id="16" name="Rectangle 15"/>
          <p:cNvSpPr/>
          <p:nvPr/>
        </p:nvSpPr>
        <p:spPr>
          <a:xfrm>
            <a:off x="623071" y="4716435"/>
            <a:ext cx="1682123" cy="668680"/>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9751" y="3501008"/>
            <a:ext cx="2813428" cy="62390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3421" y="4124914"/>
            <a:ext cx="1136292" cy="592418"/>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C</a:t>
            </a:r>
            <a:endParaRPr lang="en-US" sz="3600" b="1" dirty="0">
              <a:solidFill>
                <a:srgbClr val="FF0000"/>
              </a:solidFill>
            </a:endParaRPr>
          </a:p>
        </p:txBody>
      </p:sp>
      <p:sp>
        <p:nvSpPr>
          <p:cNvPr id="20" name="Freeform 19"/>
          <p:cNvSpPr/>
          <p:nvPr/>
        </p:nvSpPr>
        <p:spPr>
          <a:xfrm>
            <a:off x="1762998" y="1811660"/>
            <a:ext cx="960120" cy="1045863"/>
          </a:xfrm>
          <a:custGeom>
            <a:avLst/>
            <a:gdLst>
              <a:gd name="connsiteX0" fmla="*/ 0 w 922020"/>
              <a:gd name="connsiteY0" fmla="*/ 0 h 1074420"/>
              <a:gd name="connsiteX1" fmla="*/ 556260 w 922020"/>
              <a:gd name="connsiteY1" fmla="*/ 114300 h 1074420"/>
              <a:gd name="connsiteX2" fmla="*/ 762000 w 922020"/>
              <a:gd name="connsiteY2" fmla="*/ 289560 h 1074420"/>
              <a:gd name="connsiteX3" fmla="*/ 876300 w 922020"/>
              <a:gd name="connsiteY3" fmla="*/ 601980 h 1074420"/>
              <a:gd name="connsiteX4" fmla="*/ 906780 w 922020"/>
              <a:gd name="connsiteY4" fmla="*/ 853440 h 1074420"/>
              <a:gd name="connsiteX5" fmla="*/ 922020 w 922020"/>
              <a:gd name="connsiteY5" fmla="*/ 1074420 h 107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 h="1074420">
                <a:moveTo>
                  <a:pt x="0" y="0"/>
                </a:moveTo>
                <a:cubicBezTo>
                  <a:pt x="214630" y="33020"/>
                  <a:pt x="429260" y="66040"/>
                  <a:pt x="556260" y="114300"/>
                </a:cubicBezTo>
                <a:cubicBezTo>
                  <a:pt x="683260" y="162560"/>
                  <a:pt x="708660" y="208280"/>
                  <a:pt x="762000" y="289560"/>
                </a:cubicBezTo>
                <a:cubicBezTo>
                  <a:pt x="815340" y="370840"/>
                  <a:pt x="852170" y="508000"/>
                  <a:pt x="876300" y="601980"/>
                </a:cubicBezTo>
                <a:cubicBezTo>
                  <a:pt x="900430" y="695960"/>
                  <a:pt x="899160" y="774700"/>
                  <a:pt x="906780" y="853440"/>
                </a:cubicBezTo>
                <a:cubicBezTo>
                  <a:pt x="914400" y="932180"/>
                  <a:pt x="918210" y="1003300"/>
                  <a:pt x="922020" y="1074420"/>
                </a:cubicBezTo>
              </a:path>
            </a:pathLst>
          </a:custGeom>
          <a:noFill/>
          <a:ln>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144042" y="3497540"/>
            <a:ext cx="1579076" cy="623906"/>
          </a:xfrm>
          <a:custGeom>
            <a:avLst/>
            <a:gdLst>
              <a:gd name="connsiteX0" fmla="*/ 1569720 w 1569720"/>
              <a:gd name="connsiteY0" fmla="*/ 0 h 640080"/>
              <a:gd name="connsiteX1" fmla="*/ 1417320 w 1569720"/>
              <a:gd name="connsiteY1" fmla="*/ 167640 h 640080"/>
              <a:gd name="connsiteX2" fmla="*/ 1188720 w 1569720"/>
              <a:gd name="connsiteY2" fmla="*/ 220980 h 640080"/>
              <a:gd name="connsiteX3" fmla="*/ 464820 w 1569720"/>
              <a:gd name="connsiteY3" fmla="*/ 251460 h 640080"/>
              <a:gd name="connsiteX4" fmla="*/ 205740 w 1569720"/>
              <a:gd name="connsiteY4" fmla="*/ 342900 h 640080"/>
              <a:gd name="connsiteX5" fmla="*/ 83820 w 1569720"/>
              <a:gd name="connsiteY5" fmla="*/ 441960 h 640080"/>
              <a:gd name="connsiteX6" fmla="*/ 0 w 1569720"/>
              <a:gd name="connsiteY6" fmla="*/ 64008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9720" h="640080">
                <a:moveTo>
                  <a:pt x="1569720" y="0"/>
                </a:moveTo>
                <a:cubicBezTo>
                  <a:pt x="1525270" y="65405"/>
                  <a:pt x="1480820" y="130810"/>
                  <a:pt x="1417320" y="167640"/>
                </a:cubicBezTo>
                <a:cubicBezTo>
                  <a:pt x="1353820" y="204470"/>
                  <a:pt x="1347470" y="207010"/>
                  <a:pt x="1188720" y="220980"/>
                </a:cubicBezTo>
                <a:cubicBezTo>
                  <a:pt x="1029970" y="234950"/>
                  <a:pt x="628650" y="231140"/>
                  <a:pt x="464820" y="251460"/>
                </a:cubicBezTo>
                <a:cubicBezTo>
                  <a:pt x="300990" y="271780"/>
                  <a:pt x="269240" y="311150"/>
                  <a:pt x="205740" y="342900"/>
                </a:cubicBezTo>
                <a:cubicBezTo>
                  <a:pt x="142240" y="374650"/>
                  <a:pt x="118110" y="392430"/>
                  <a:pt x="83820" y="441960"/>
                </a:cubicBezTo>
                <a:cubicBezTo>
                  <a:pt x="49530" y="491490"/>
                  <a:pt x="24765" y="565785"/>
                  <a:pt x="0" y="640080"/>
                </a:cubicBezTo>
              </a:path>
            </a:pathLst>
          </a:custGeom>
          <a:noFill/>
          <a:ln>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1168638" y="4719902"/>
            <a:ext cx="1424588" cy="486386"/>
          </a:xfrm>
          <a:custGeom>
            <a:avLst/>
            <a:gdLst>
              <a:gd name="connsiteX0" fmla="*/ 0 w 480060"/>
              <a:gd name="connsiteY0" fmla="*/ 0 h 403860"/>
              <a:gd name="connsiteX1" fmla="*/ 144780 w 480060"/>
              <a:gd name="connsiteY1" fmla="*/ 350520 h 403860"/>
              <a:gd name="connsiteX2" fmla="*/ 480060 w 480060"/>
              <a:gd name="connsiteY2" fmla="*/ 403860 h 403860"/>
            </a:gdLst>
            <a:ahLst/>
            <a:cxnLst>
              <a:cxn ang="0">
                <a:pos x="connsiteX0" y="connsiteY0"/>
              </a:cxn>
              <a:cxn ang="0">
                <a:pos x="connsiteX1" y="connsiteY1"/>
              </a:cxn>
              <a:cxn ang="0">
                <a:pos x="connsiteX2" y="connsiteY2"/>
              </a:cxn>
            </a:cxnLst>
            <a:rect l="l" t="t" r="r" b="b"/>
            <a:pathLst>
              <a:path w="480060" h="403860">
                <a:moveTo>
                  <a:pt x="0" y="0"/>
                </a:moveTo>
                <a:cubicBezTo>
                  <a:pt x="32385" y="141605"/>
                  <a:pt x="64770" y="283210"/>
                  <a:pt x="144780" y="350520"/>
                </a:cubicBezTo>
                <a:cubicBezTo>
                  <a:pt x="224790" y="417830"/>
                  <a:pt x="304800" y="392430"/>
                  <a:pt x="480060" y="403860"/>
                </a:cubicBezTo>
              </a:path>
            </a:pathLst>
          </a:custGeom>
          <a:noFill/>
          <a:ln>
            <a:solidFill>
              <a:srgbClr val="FF0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127239" y="2869250"/>
            <a:ext cx="1309261" cy="631758"/>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B</a:t>
            </a:r>
            <a:endParaRPr lang="en-US" sz="3600" b="1" dirty="0">
              <a:solidFill>
                <a:srgbClr val="FF0000"/>
              </a:solidFill>
            </a:endParaRPr>
          </a:p>
        </p:txBody>
      </p:sp>
      <p:sp>
        <p:nvSpPr>
          <p:cNvPr id="4" name="Rectangle 3"/>
          <p:cNvSpPr/>
          <p:nvPr/>
        </p:nvSpPr>
        <p:spPr>
          <a:xfrm>
            <a:off x="611560" y="836712"/>
            <a:ext cx="2836738" cy="45484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Pentagon 22"/>
          <p:cNvSpPr/>
          <p:nvPr/>
        </p:nvSpPr>
        <p:spPr>
          <a:xfrm rot="5400000">
            <a:off x="1778008" y="4573473"/>
            <a:ext cx="382513" cy="2371763"/>
          </a:xfrm>
          <a:prstGeom prst="homePlate">
            <a:avLst>
              <a:gd name="adj" fmla="val 7552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40903" y="6073485"/>
            <a:ext cx="1146641" cy="567355"/>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A</a:t>
            </a:r>
            <a:endParaRPr lang="en-US" sz="3600" b="1" dirty="0">
              <a:solidFill>
                <a:srgbClr val="FF0000"/>
              </a:solidFill>
            </a:endParaRPr>
          </a:p>
        </p:txBody>
      </p:sp>
      <p:sp>
        <p:nvSpPr>
          <p:cNvPr id="25" name="Rectangle 24"/>
          <p:cNvSpPr/>
          <p:nvPr/>
        </p:nvSpPr>
        <p:spPr>
          <a:xfrm>
            <a:off x="1625159" y="6073295"/>
            <a:ext cx="1146641" cy="567355"/>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B</a:t>
            </a:r>
            <a:endParaRPr lang="en-US" sz="3600" b="1" dirty="0">
              <a:solidFill>
                <a:srgbClr val="FF0000"/>
              </a:solidFill>
            </a:endParaRPr>
          </a:p>
        </p:txBody>
      </p:sp>
      <p:sp>
        <p:nvSpPr>
          <p:cNvPr id="26" name="Rectangle 25"/>
          <p:cNvSpPr/>
          <p:nvPr/>
        </p:nvSpPr>
        <p:spPr>
          <a:xfrm>
            <a:off x="2809416" y="6073294"/>
            <a:ext cx="1007840" cy="567355"/>
          </a:xfrm>
          <a:prstGeom prst="rect">
            <a:avLst/>
          </a:prstGeom>
          <a:pattFill prst="pct9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C</a:t>
            </a:r>
            <a:endParaRPr lang="en-US" sz="3600" b="1" dirty="0">
              <a:solidFill>
                <a:srgbClr val="FF0000"/>
              </a:solidFill>
            </a:endParaRPr>
          </a:p>
        </p:txBody>
      </p:sp>
      <p:sp>
        <p:nvSpPr>
          <p:cNvPr id="32" name="Rectangle 31"/>
          <p:cNvSpPr/>
          <p:nvPr/>
        </p:nvSpPr>
        <p:spPr>
          <a:xfrm>
            <a:off x="4991845" y="832644"/>
            <a:ext cx="3756619" cy="2031325"/>
          </a:xfrm>
          <a:prstGeom prst="rect">
            <a:avLst/>
          </a:prstGeom>
          <a:ln>
            <a:solidFill>
              <a:schemeClr val="tx1"/>
            </a:solidFill>
          </a:ln>
        </p:spPr>
        <p:txBody>
          <a:bodyPr wrap="square">
            <a:spAutoFit/>
          </a:bodyPr>
          <a:lstStyle/>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push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ebp</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mov</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esp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ebp</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push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ecx</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sub    </a:t>
            </a:r>
            <a:r>
              <a:rPr lang="en-US" dirty="0">
                <a:latin typeface="Courier New" panose="02070309020205020404" pitchFamily="49" charset="0"/>
                <a:cs typeface="Courier New" panose="02070309020205020404" pitchFamily="49" charset="0"/>
              </a:rPr>
              <a:t>$0x4,%esp</a:t>
            </a:r>
          </a:p>
          <a:p>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movl</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$0x80484b0,(%</a:t>
            </a:r>
            <a:r>
              <a:rPr lang="en-US" dirty="0" err="1">
                <a:latin typeface="Courier New" panose="02070309020205020404" pitchFamily="49" charset="0"/>
                <a:cs typeface="Courier New" panose="02070309020205020404" pitchFamily="49" charset="0"/>
              </a:rPr>
              <a:t>esp</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call   </a:t>
            </a:r>
            <a:r>
              <a:rPr lang="en-US" dirty="0">
                <a:latin typeface="Courier New" panose="02070309020205020404" pitchFamily="49" charset="0"/>
                <a:cs typeface="Courier New" panose="02070309020205020404" pitchFamily="49" charset="0"/>
              </a:rPr>
              <a:t>80482f4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mov</a:t>
            </a:r>
            <a:r>
              <a:rPr lang="en-US" dirty="0" smtClean="0">
                <a:latin typeface="Courier New" panose="02070309020205020404" pitchFamily="49" charset="0"/>
                <a:cs typeface="Courier New" panose="02070309020205020404" pitchFamily="49" charset="0"/>
              </a:rPr>
              <a:t>    $0x0,%eax</a:t>
            </a:r>
          </a:p>
        </p:txBody>
      </p:sp>
      <p:sp>
        <p:nvSpPr>
          <p:cNvPr id="33" name="Oval 32"/>
          <p:cNvSpPr/>
          <p:nvPr/>
        </p:nvSpPr>
        <p:spPr>
          <a:xfrm>
            <a:off x="5469628" y="3542211"/>
            <a:ext cx="406052" cy="378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1</a:t>
            </a:r>
            <a:endParaRPr lang="en-US" sz="2400" dirty="0"/>
          </a:p>
        </p:txBody>
      </p:sp>
      <p:sp>
        <p:nvSpPr>
          <p:cNvPr id="35" name="Oval 34"/>
          <p:cNvSpPr/>
          <p:nvPr/>
        </p:nvSpPr>
        <p:spPr>
          <a:xfrm>
            <a:off x="5469628" y="4256916"/>
            <a:ext cx="432048" cy="32421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2</a:t>
            </a:r>
            <a:endParaRPr lang="en-US" sz="2400" dirty="0"/>
          </a:p>
        </p:txBody>
      </p:sp>
      <p:sp>
        <p:nvSpPr>
          <p:cNvPr id="36" name="Oval 35"/>
          <p:cNvSpPr/>
          <p:nvPr/>
        </p:nvSpPr>
        <p:spPr>
          <a:xfrm>
            <a:off x="5469628" y="4869160"/>
            <a:ext cx="432048" cy="32421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3</a:t>
            </a:r>
            <a:endParaRPr lang="en-US" sz="2400" dirty="0"/>
          </a:p>
        </p:txBody>
      </p:sp>
      <p:sp>
        <p:nvSpPr>
          <p:cNvPr id="37" name="Oval 36"/>
          <p:cNvSpPr/>
          <p:nvPr/>
        </p:nvSpPr>
        <p:spPr>
          <a:xfrm>
            <a:off x="5443632" y="5409044"/>
            <a:ext cx="432048" cy="32421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4</a:t>
            </a:r>
            <a:endParaRPr lang="en-US" sz="2400" dirty="0"/>
          </a:p>
        </p:txBody>
      </p:sp>
      <p:cxnSp>
        <p:nvCxnSpPr>
          <p:cNvPr id="38" name="Straight Arrow Connector 37"/>
          <p:cNvCxnSpPr>
            <a:stCxn id="33" idx="4"/>
            <a:endCxn id="35" idx="0"/>
          </p:cNvCxnSpPr>
          <p:nvPr/>
        </p:nvCxnSpPr>
        <p:spPr>
          <a:xfrm>
            <a:off x="5672654" y="3921011"/>
            <a:ext cx="12998" cy="33590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4"/>
            <a:endCxn id="36" idx="0"/>
          </p:cNvCxnSpPr>
          <p:nvPr/>
        </p:nvCxnSpPr>
        <p:spPr>
          <a:xfrm>
            <a:off x="5685652" y="4581128"/>
            <a:ext cx="0" cy="28803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Freeform 42"/>
          <p:cNvSpPr/>
          <p:nvPr/>
        </p:nvSpPr>
        <p:spPr>
          <a:xfrm>
            <a:off x="5203433" y="3686228"/>
            <a:ext cx="279193" cy="1326948"/>
          </a:xfrm>
          <a:custGeom>
            <a:avLst/>
            <a:gdLst>
              <a:gd name="connsiteX0" fmla="*/ 254041 w 282616"/>
              <a:gd name="connsiteY0" fmla="*/ 1422309 h 1422309"/>
              <a:gd name="connsiteX1" fmla="*/ 101641 w 282616"/>
              <a:gd name="connsiteY1" fmla="*/ 993684 h 1422309"/>
              <a:gd name="connsiteX2" fmla="*/ 6391 w 282616"/>
              <a:gd name="connsiteY2" fmla="*/ 126909 h 1422309"/>
              <a:gd name="connsiteX3" fmla="*/ 282616 w 282616"/>
              <a:gd name="connsiteY3" fmla="*/ 22134 h 1422309"/>
            </a:gdLst>
            <a:ahLst/>
            <a:cxnLst>
              <a:cxn ang="0">
                <a:pos x="connsiteX0" y="connsiteY0"/>
              </a:cxn>
              <a:cxn ang="0">
                <a:pos x="connsiteX1" y="connsiteY1"/>
              </a:cxn>
              <a:cxn ang="0">
                <a:pos x="connsiteX2" y="connsiteY2"/>
              </a:cxn>
              <a:cxn ang="0">
                <a:pos x="connsiteX3" y="connsiteY3"/>
              </a:cxn>
            </a:cxnLst>
            <a:rect l="l" t="t" r="r" b="b"/>
            <a:pathLst>
              <a:path w="282616" h="1422309">
                <a:moveTo>
                  <a:pt x="254041" y="1422309"/>
                </a:moveTo>
                <a:cubicBezTo>
                  <a:pt x="198478" y="1315946"/>
                  <a:pt x="142916" y="1209584"/>
                  <a:pt x="101641" y="993684"/>
                </a:cubicBezTo>
                <a:cubicBezTo>
                  <a:pt x="60366" y="777784"/>
                  <a:pt x="-23771" y="288834"/>
                  <a:pt x="6391" y="126909"/>
                </a:cubicBezTo>
                <a:cubicBezTo>
                  <a:pt x="36553" y="-35016"/>
                  <a:pt x="159584" y="-6441"/>
                  <a:pt x="282616" y="22134"/>
                </a:cubicBezTo>
              </a:path>
            </a:pathLst>
          </a:custGeom>
          <a:noFill/>
          <a:ln w="19050">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5795545" y="4348700"/>
            <a:ext cx="314393" cy="1096524"/>
          </a:xfrm>
          <a:custGeom>
            <a:avLst/>
            <a:gdLst>
              <a:gd name="connsiteX0" fmla="*/ 95250 w 296835"/>
              <a:gd name="connsiteY0" fmla="*/ 0 h 1162050"/>
              <a:gd name="connsiteX1" fmla="*/ 295275 w 296835"/>
              <a:gd name="connsiteY1" fmla="*/ 457200 h 1162050"/>
              <a:gd name="connsiteX2" fmla="*/ 0 w 296835"/>
              <a:gd name="connsiteY2" fmla="*/ 1162050 h 1162050"/>
            </a:gdLst>
            <a:ahLst/>
            <a:cxnLst>
              <a:cxn ang="0">
                <a:pos x="connsiteX0" y="connsiteY0"/>
              </a:cxn>
              <a:cxn ang="0">
                <a:pos x="connsiteX1" y="connsiteY1"/>
              </a:cxn>
              <a:cxn ang="0">
                <a:pos x="connsiteX2" y="connsiteY2"/>
              </a:cxn>
            </a:cxnLst>
            <a:rect l="l" t="t" r="r" b="b"/>
            <a:pathLst>
              <a:path w="296835" h="1162050">
                <a:moveTo>
                  <a:pt x="95250" y="0"/>
                </a:moveTo>
                <a:cubicBezTo>
                  <a:pt x="203200" y="131762"/>
                  <a:pt x="311150" y="263525"/>
                  <a:pt x="295275" y="457200"/>
                </a:cubicBezTo>
                <a:cubicBezTo>
                  <a:pt x="279400" y="650875"/>
                  <a:pt x="139700" y="906462"/>
                  <a:pt x="0" y="1162050"/>
                </a:cubicBezTo>
              </a:path>
            </a:pathLst>
          </a:custGeom>
          <a:noFill/>
          <a:ln w="190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Freeform 44"/>
          <p:cNvSpPr/>
          <p:nvPr/>
        </p:nvSpPr>
        <p:spPr>
          <a:xfrm>
            <a:off x="5875680" y="3686229"/>
            <a:ext cx="499090" cy="1903012"/>
          </a:xfrm>
          <a:custGeom>
            <a:avLst/>
            <a:gdLst>
              <a:gd name="connsiteX0" fmla="*/ 19050 w 545102"/>
              <a:gd name="connsiteY0" fmla="*/ 0 h 1990725"/>
              <a:gd name="connsiteX1" fmla="*/ 342900 w 545102"/>
              <a:gd name="connsiteY1" fmla="*/ 95250 h 1990725"/>
              <a:gd name="connsiteX2" fmla="*/ 542925 w 545102"/>
              <a:gd name="connsiteY2" fmla="*/ 504825 h 1990725"/>
              <a:gd name="connsiteX3" fmla="*/ 438150 w 545102"/>
              <a:gd name="connsiteY3" fmla="*/ 1428750 h 1990725"/>
              <a:gd name="connsiteX4" fmla="*/ 266700 w 545102"/>
              <a:gd name="connsiteY4" fmla="*/ 1847850 h 1990725"/>
              <a:gd name="connsiteX5" fmla="*/ 0 w 545102"/>
              <a:gd name="connsiteY5" fmla="*/ 1990725 h 199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102" h="1990725">
                <a:moveTo>
                  <a:pt x="19050" y="0"/>
                </a:moveTo>
                <a:cubicBezTo>
                  <a:pt x="137318" y="5556"/>
                  <a:pt x="255587" y="11112"/>
                  <a:pt x="342900" y="95250"/>
                </a:cubicBezTo>
                <a:cubicBezTo>
                  <a:pt x="430213" y="179388"/>
                  <a:pt x="527050" y="282575"/>
                  <a:pt x="542925" y="504825"/>
                </a:cubicBezTo>
                <a:cubicBezTo>
                  <a:pt x="558800" y="727075"/>
                  <a:pt x="484188" y="1204912"/>
                  <a:pt x="438150" y="1428750"/>
                </a:cubicBezTo>
                <a:cubicBezTo>
                  <a:pt x="392112" y="1652588"/>
                  <a:pt x="339725" y="1754188"/>
                  <a:pt x="266700" y="1847850"/>
                </a:cubicBezTo>
                <a:cubicBezTo>
                  <a:pt x="193675" y="1941512"/>
                  <a:pt x="96837" y="1966118"/>
                  <a:pt x="0" y="1990725"/>
                </a:cubicBezTo>
              </a:path>
            </a:pathLst>
          </a:custGeom>
          <a:noFill/>
          <a:ln w="1905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880961" y="3470203"/>
            <a:ext cx="1635255" cy="233506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53"/>
          <p:cNvSpPr/>
          <p:nvPr/>
        </p:nvSpPr>
        <p:spPr>
          <a:xfrm>
            <a:off x="3563887" y="1392898"/>
            <a:ext cx="1317073" cy="806720"/>
          </a:xfrm>
          <a:prstGeom prst="rightArrow">
            <a:avLst>
              <a:gd name="adj1" fmla="val 62988"/>
              <a:gd name="adj2"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a:t>
            </a:r>
            <a:endParaRPr lang="en-US" sz="2800" dirty="0">
              <a:solidFill>
                <a:schemeClr val="tx1"/>
              </a:solidFill>
            </a:endParaRPr>
          </a:p>
        </p:txBody>
      </p:sp>
      <p:sp>
        <p:nvSpPr>
          <p:cNvPr id="56" name="Right Arrow 55"/>
          <p:cNvSpPr/>
          <p:nvPr/>
        </p:nvSpPr>
        <p:spPr>
          <a:xfrm rot="5400000">
            <a:off x="5365906" y="2931963"/>
            <a:ext cx="606234" cy="470249"/>
          </a:xfrm>
          <a:prstGeom prst="rightArrow">
            <a:avLst>
              <a:gd name="adj1" fmla="val 56013"/>
              <a:gd name="adj2"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solidFill>
                  <a:schemeClr val="tx1"/>
                </a:solidFill>
              </a:rPr>
              <a:t>2</a:t>
            </a:r>
            <a:endParaRPr lang="en-US" sz="2800" dirty="0">
              <a:solidFill>
                <a:schemeClr val="tx1"/>
              </a:solidFill>
            </a:endParaRPr>
          </a:p>
        </p:txBody>
      </p:sp>
      <p:sp>
        <p:nvSpPr>
          <p:cNvPr id="55" name="Bent Arrow 54"/>
          <p:cNvSpPr/>
          <p:nvPr/>
        </p:nvSpPr>
        <p:spPr>
          <a:xfrm flipH="1" flipV="1">
            <a:off x="4119729" y="5805264"/>
            <a:ext cx="2828534" cy="913828"/>
          </a:xfrm>
          <a:prstGeom prst="bentArrow">
            <a:avLst>
              <a:gd name="adj1" fmla="val 34831"/>
              <a:gd name="adj2" fmla="val 30543"/>
              <a:gd name="adj3" fmla="val 28348"/>
              <a:gd name="adj4" fmla="val 5734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p:cNvSpPr txBox="1"/>
          <p:nvPr/>
        </p:nvSpPr>
        <p:spPr>
          <a:xfrm>
            <a:off x="6608379" y="5804978"/>
            <a:ext cx="484955" cy="523220"/>
          </a:xfrm>
          <a:prstGeom prst="rect">
            <a:avLst/>
          </a:prstGeom>
          <a:noFill/>
        </p:spPr>
        <p:txBody>
          <a:bodyPr wrap="square" rtlCol="0">
            <a:spAutoFit/>
          </a:bodyPr>
          <a:lstStyle/>
          <a:p>
            <a:r>
              <a:rPr lang="en-US" sz="2800" dirty="0" smtClean="0"/>
              <a:t>3</a:t>
            </a:r>
            <a:endParaRPr lang="en-US" sz="2800" dirty="0"/>
          </a:p>
        </p:txBody>
      </p:sp>
      <p:sp>
        <p:nvSpPr>
          <p:cNvPr id="41" name="Rectangle 40"/>
          <p:cNvSpPr/>
          <p:nvPr/>
        </p:nvSpPr>
        <p:spPr>
          <a:xfrm>
            <a:off x="7020272" y="3470203"/>
            <a:ext cx="1680900" cy="233506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Apply </a:t>
            </a:r>
            <a:r>
              <a:rPr lang="en-US" sz="2400" dirty="0" err="1" smtClean="0">
                <a:solidFill>
                  <a:schemeClr val="tx1"/>
                </a:solidFill>
              </a:rPr>
              <a:t>Zipf</a:t>
            </a:r>
            <a:r>
              <a:rPr lang="en-US" sz="2400" dirty="0" smtClean="0">
                <a:solidFill>
                  <a:schemeClr val="tx1"/>
                </a:solidFill>
              </a:rPr>
              <a:t>-Mandelbrot law</a:t>
            </a:r>
            <a:endParaRPr lang="en-US" sz="2400" dirty="0">
              <a:solidFill>
                <a:schemeClr val="tx1"/>
              </a:solidFill>
            </a:endParaRPr>
          </a:p>
        </p:txBody>
      </p:sp>
      <p:sp>
        <p:nvSpPr>
          <p:cNvPr id="47" name="Rounded Rectangle 46"/>
          <p:cNvSpPr/>
          <p:nvPr/>
        </p:nvSpPr>
        <p:spPr>
          <a:xfrm>
            <a:off x="639986" y="869543"/>
            <a:ext cx="1067157" cy="615241"/>
          </a:xfrm>
          <a:prstGeom prst="roundRect">
            <a:avLst>
              <a:gd name="adj" fmla="val 14183"/>
            </a:avLst>
          </a:prstGeom>
          <a:solidFill>
            <a:schemeClr val="lt1">
              <a:alpha val="40000"/>
            </a:schemeClr>
          </a:solid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p>
        </p:txBody>
      </p:sp>
      <p:sp>
        <p:nvSpPr>
          <p:cNvPr id="48" name="Right Arrow 47"/>
          <p:cNvSpPr/>
          <p:nvPr/>
        </p:nvSpPr>
        <p:spPr>
          <a:xfrm rot="5400000">
            <a:off x="7564348" y="2932795"/>
            <a:ext cx="606234" cy="470249"/>
          </a:xfrm>
          <a:prstGeom prst="rightArrow">
            <a:avLst>
              <a:gd name="adj1" fmla="val 56013"/>
              <a:gd name="adj2"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solidFill>
                  <a:schemeClr val="tx1"/>
                </a:solidFill>
              </a:rPr>
              <a:t>2</a:t>
            </a:r>
            <a:endParaRPr lang="en-US" sz="2800" dirty="0">
              <a:solidFill>
                <a:schemeClr val="tx1"/>
              </a:solidFill>
            </a:endParaRPr>
          </a:p>
        </p:txBody>
      </p:sp>
    </p:spTree>
    <p:extLst>
      <p:ext uri="{BB962C8B-B14F-4D97-AF65-F5344CB8AC3E}">
        <p14:creationId xmlns:p14="http://schemas.microsoft.com/office/powerpoint/2010/main" val="2645225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8360"/>
            <a:ext cx="8229600" cy="862368"/>
          </a:xfrm>
        </p:spPr>
        <p:txBody>
          <a:bodyPr>
            <a:normAutofit/>
          </a:bodyPr>
          <a:lstStyle/>
          <a:p>
            <a:r>
              <a:rPr lang="en-US" sz="3600" b="1" dirty="0"/>
              <a:t>5-year cyber espionage </a:t>
            </a:r>
            <a:r>
              <a:rPr lang="en-US" sz="3600" b="1" dirty="0" smtClean="0"/>
              <a:t>attack</a:t>
            </a:r>
            <a:endParaRPr lang="en-US" sz="3600" b="1" dirty="0"/>
          </a:p>
        </p:txBody>
      </p:sp>
      <p:sp>
        <p:nvSpPr>
          <p:cNvPr id="3" name="Content Placeholder 2"/>
          <p:cNvSpPr>
            <a:spLocks noGrp="1"/>
          </p:cNvSpPr>
          <p:nvPr>
            <p:ph idx="1"/>
          </p:nvPr>
        </p:nvSpPr>
        <p:spPr>
          <a:xfrm>
            <a:off x="2277530" y="3645024"/>
            <a:ext cx="4474840" cy="532656"/>
          </a:xfrm>
        </p:spPr>
        <p:txBody>
          <a:bodyPr>
            <a:normAutofit fontScale="77500" lnSpcReduction="20000"/>
          </a:bodyPr>
          <a:lstStyle/>
          <a:p>
            <a:pPr marL="0" indent="0" algn="ctr">
              <a:buNone/>
            </a:pPr>
            <a:r>
              <a:rPr lang="en-US" sz="3600" dirty="0"/>
              <a:t>69 </a:t>
            </a:r>
            <a:r>
              <a:rPr lang="en-US" sz="3600" dirty="0" smtClean="0"/>
              <a:t>countries were attacked</a:t>
            </a:r>
            <a:endParaRPr lang="en-US" sz="3600" dirty="0"/>
          </a:p>
        </p:txBody>
      </p:sp>
      <p:pic>
        <p:nvPicPr>
          <p:cNvPr id="1027" name="Picture 3" descr="K:\Dropbox\_Pubs&amp;Confs\16\Old and new cars manufacture\blank_map_of_the_world - копия.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1052736"/>
            <a:ext cx="5358508" cy="2660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Dropbox\_Pubs&amp;Confs\16\Old and new cars manufacture\governm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68" y="4293096"/>
            <a:ext cx="1260140" cy="147634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K:\Dropbox\_Pubs&amp;Confs\16\Old and new cars manufacture\Industry resear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8809" y="4342744"/>
            <a:ext cx="1390512" cy="13905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Dropbox\_Pubs&amp;Confs\16\Old and new cars manufacture\Oil pumpja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3929" y="4365695"/>
            <a:ext cx="1378517" cy="143956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K:\Dropbox\_Pubs&amp;Confs\16\Old and new cars manufacture\Industry-Gas-Industry-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0112" y="4365104"/>
            <a:ext cx="1296144" cy="12961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Dropbox\_Pubs&amp;Confs\16\Old and new cars manufacture\Airplan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4437703"/>
            <a:ext cx="1483949" cy="13675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5949280"/>
            <a:ext cx="9144000" cy="523220"/>
          </a:xfrm>
          <a:prstGeom prst="rect">
            <a:avLst/>
          </a:prstGeom>
        </p:spPr>
        <p:txBody>
          <a:bodyPr wrap="square">
            <a:spAutoFit/>
          </a:bodyPr>
          <a:lstStyle/>
          <a:p>
            <a:pPr algn="ctr"/>
            <a:r>
              <a:rPr lang="en-US" sz="2800" dirty="0" smtClean="0"/>
              <a:t>Sensitive </a:t>
            </a:r>
            <a:r>
              <a:rPr lang="en-US" sz="2800" dirty="0"/>
              <a:t>d</a:t>
            </a:r>
            <a:r>
              <a:rPr lang="en-US" sz="2800" dirty="0" smtClean="0"/>
              <a:t>ata were collected from </a:t>
            </a:r>
            <a:r>
              <a:rPr lang="en-US" sz="2800" dirty="0"/>
              <a:t>hundreds of </a:t>
            </a:r>
            <a:r>
              <a:rPr lang="en-US" sz="2800" dirty="0" smtClean="0"/>
              <a:t>victims</a:t>
            </a:r>
            <a:endParaRPr lang="en-US" sz="2800" dirty="0"/>
          </a:p>
        </p:txBody>
      </p:sp>
      <p:sp>
        <p:nvSpPr>
          <p:cNvPr id="5" name="Rectangle 4"/>
          <p:cNvSpPr/>
          <p:nvPr/>
        </p:nvSpPr>
        <p:spPr>
          <a:xfrm>
            <a:off x="15776" y="6472500"/>
            <a:ext cx="9128224" cy="369332"/>
          </a:xfrm>
          <a:prstGeom prst="rect">
            <a:avLst/>
          </a:prstGeom>
        </p:spPr>
        <p:txBody>
          <a:bodyPr wrap="square">
            <a:spAutoFit/>
          </a:bodyPr>
          <a:lstStyle/>
          <a:p>
            <a:r>
              <a:rPr lang="en-US" dirty="0"/>
              <a:t>*https://securelist.com/blog/incidents/57647/the-red-october-campaign/</a:t>
            </a:r>
          </a:p>
        </p:txBody>
      </p:sp>
    </p:spTree>
    <p:extLst>
      <p:ext uri="{BB962C8B-B14F-4D97-AF65-F5344CB8AC3E}">
        <p14:creationId xmlns:p14="http://schemas.microsoft.com/office/powerpoint/2010/main" val="3535104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939" t="15499" r="30701" b="14118"/>
          <a:stretch/>
        </p:blipFill>
        <p:spPr bwMode="auto">
          <a:xfrm>
            <a:off x="791580" y="1016732"/>
            <a:ext cx="3538700" cy="343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775848" y="1268760"/>
            <a:ext cx="1368152"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330280" y="1124744"/>
            <a:ext cx="0" cy="32043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rot="16200000">
            <a:off x="-670713" y="2652808"/>
            <a:ext cx="2246897" cy="461665"/>
          </a:xfrm>
          <a:prstGeom prst="rect">
            <a:avLst/>
          </a:prstGeom>
        </p:spPr>
        <p:txBody>
          <a:bodyPr wrap="none">
            <a:spAutoFit/>
          </a:bodyPr>
          <a:lstStyle/>
          <a:p>
            <a:r>
              <a:rPr lang="en-US" sz="2400" dirty="0"/>
              <a:t># of </a:t>
            </a:r>
            <a:r>
              <a:rPr lang="en-US" sz="2400" dirty="0" smtClean="0"/>
              <a:t>occurrences</a:t>
            </a:r>
            <a:endParaRPr lang="en-US" sz="2400"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360" y="1087403"/>
            <a:ext cx="3715116" cy="3673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0" name="TextBox 19"/>
              <p:cNvSpPr txBox="1"/>
              <p:nvPr/>
            </p:nvSpPr>
            <p:spPr>
              <a:xfrm>
                <a:off x="221902" y="4869160"/>
                <a:ext cx="4314094" cy="1618456"/>
              </a:xfrm>
              <a:prstGeom prst="rect">
                <a:avLst/>
              </a:prstGeom>
              <a:noFill/>
              <a:ln>
                <a:solidFill>
                  <a:schemeClr val="tx1"/>
                </a:solidFill>
              </a:ln>
            </p:spPr>
            <p:txBody>
              <a:bodyPr wrap="square" rtlCol="0">
                <a:spAutoFit/>
              </a:bodyPr>
              <a:lstStyle/>
              <a:p>
                <a:pPr lvl="0" algn="ctr"/>
                <a:r>
                  <a:rPr lang="en-US" sz="2400" b="1" dirty="0" err="1">
                    <a:solidFill>
                      <a:prstClr val="black"/>
                    </a:solidFill>
                  </a:rPr>
                  <a:t>Zipf</a:t>
                </a:r>
                <a:r>
                  <a:rPr lang="en-US" sz="2400" b="1" dirty="0">
                    <a:solidFill>
                      <a:prstClr val="black"/>
                    </a:solidFill>
                  </a:rPr>
                  <a:t> Law</a:t>
                </a:r>
              </a:p>
              <a:p>
                <a:pPr algn="ctr">
                  <a:lnSpc>
                    <a:spcPct val="150000"/>
                  </a:lnSpc>
                </a:pPr>
                <a14:m>
                  <m:oMath xmlns:m="http://schemas.openxmlformats.org/officeDocument/2006/math">
                    <m:r>
                      <a:rPr lang="en-US" sz="2400" b="0" i="1" smtClean="0">
                        <a:latin typeface="Cambria Math"/>
                      </a:rPr>
                      <m:t>𝑝</m:t>
                    </m:r>
                    <m:d>
                      <m:dPr>
                        <m:ctrlPr>
                          <a:rPr lang="en-US" sz="2400" b="0" i="1" smtClean="0">
                            <a:latin typeface="Cambria Math" panose="02040503050406030204" pitchFamily="18" charset="0"/>
                          </a:rPr>
                        </m:ctrlPr>
                      </m:dPr>
                      <m:e>
                        <m:r>
                          <a:rPr lang="en-US" sz="2400" b="0" i="1" smtClean="0">
                            <a:latin typeface="Cambria Math"/>
                          </a:rPr>
                          <m:t>𝑖</m:t>
                        </m:r>
                      </m:e>
                    </m:d>
                    <m:r>
                      <a:rPr lang="en-US" sz="2400" b="0" i="1" smtClean="0">
                        <a:latin typeface="Cambria Math"/>
                      </a:rPr>
                      <m:t>∗</m:t>
                    </m:r>
                    <m:r>
                      <a:rPr lang="en-US" sz="2400" b="0" i="1" smtClean="0">
                        <a:latin typeface="Cambria Math"/>
                      </a:rPr>
                      <m:t>𝑖</m:t>
                    </m:r>
                    <m:r>
                      <a:rPr lang="en-US" sz="2400" b="0" i="1" smtClean="0">
                        <a:latin typeface="Cambria Math"/>
                      </a:rPr>
                      <m:t>=</m:t>
                    </m:r>
                    <m:r>
                      <a:rPr lang="en-US" sz="2400" b="0" i="1" smtClean="0">
                        <a:latin typeface="Cambria Math"/>
                      </a:rPr>
                      <m:t>𝐶</m:t>
                    </m:r>
                  </m:oMath>
                </a14:m>
                <a:r>
                  <a:rPr lang="en-US" sz="2400" b="0" i="1" dirty="0" smtClean="0">
                    <a:latin typeface="Cambria Math"/>
                  </a:rPr>
                  <a:t>=</a:t>
                </a:r>
                <a:r>
                  <a:rPr lang="en-US" sz="2400" b="0" i="1" dirty="0" err="1" smtClean="0">
                    <a:latin typeface="Cambria Math"/>
                  </a:rPr>
                  <a:t>const</a:t>
                </a:r>
                <a:r>
                  <a:rPr lang="en-US" sz="2400" b="0" i="1" dirty="0" smtClean="0">
                    <a:latin typeface="Cambria Math"/>
                  </a:rPr>
                  <a:t>,</a:t>
                </a:r>
              </a:p>
              <a:p>
                <a:pPr algn="ctr">
                  <a:lnSpc>
                    <a:spcPct val="150000"/>
                  </a:lnSpc>
                </a:pPr>
                <a14:m>
                  <m:oMath xmlns:m="http://schemas.openxmlformats.org/officeDocument/2006/math">
                    <m:r>
                      <a:rPr lang="en-US" sz="2400" i="1">
                        <a:latin typeface="Cambria Math"/>
                      </a:rPr>
                      <m:t>𝑝</m:t>
                    </m:r>
                    <m:d>
                      <m:dPr>
                        <m:ctrlPr>
                          <a:rPr lang="en-US" sz="2400" i="1">
                            <a:latin typeface="Cambria Math" panose="02040503050406030204" pitchFamily="18" charset="0"/>
                          </a:rPr>
                        </m:ctrlPr>
                      </m:dPr>
                      <m:e>
                        <m:r>
                          <a:rPr lang="en-US" sz="2400" i="1">
                            <a:latin typeface="Cambria Math"/>
                          </a:rPr>
                          <m:t>𝑖</m:t>
                        </m:r>
                      </m:e>
                    </m:d>
                    <m:r>
                      <a:rPr lang="en-US" sz="2400" i="1">
                        <a:latin typeface="Cambria Math"/>
                      </a:rPr>
                      <m:t>−</m:t>
                    </m:r>
                    <m:r>
                      <a:rPr lang="en-US" sz="2400" i="1">
                        <a:latin typeface="Cambria Math"/>
                      </a:rPr>
                      <m:t>𝑓𝑟𝑒𝑞𝑢𝑒𝑛𝑐𝑦</m:t>
                    </m:r>
                    <m:r>
                      <a:rPr lang="en-US" sz="2400" i="1">
                        <a:latin typeface="Cambria Math"/>
                      </a:rPr>
                      <m:t> </m:t>
                    </m:r>
                    <m:r>
                      <a:rPr lang="en-US" sz="2400" i="1">
                        <a:latin typeface="Cambria Math"/>
                      </a:rPr>
                      <m:t>𝑜𝑓</m:t>
                    </m:r>
                    <m:r>
                      <a:rPr lang="en-US" sz="2400" i="1">
                        <a:latin typeface="Cambria Math"/>
                      </a:rPr>
                      <m:t> </m:t>
                    </m:r>
                    <m:r>
                      <a:rPr lang="en-US" sz="2400" i="1">
                        <a:latin typeface="Cambria Math"/>
                      </a:rPr>
                      <m:t>𝑖</m:t>
                    </m:r>
                    <m:r>
                      <a:rPr lang="en-US" sz="2400" i="1">
                        <a:latin typeface="Cambria Math"/>
                      </a:rPr>
                      <m:t>−</m:t>
                    </m:r>
                    <m:r>
                      <a:rPr lang="en-US" sz="2400" i="1">
                        <a:latin typeface="Cambria Math"/>
                      </a:rPr>
                      <m:t>𝑤𝑜𝑟𝑑</m:t>
                    </m:r>
                  </m:oMath>
                </a14:m>
                <a:r>
                  <a:rPr lang="en-US" sz="2000"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221902" y="4869160"/>
                <a:ext cx="4314094" cy="1618456"/>
              </a:xfrm>
              <a:prstGeom prst="rect">
                <a:avLst/>
              </a:prstGeom>
              <a:blipFill rotWithShape="1">
                <a:blip r:embed="rId5"/>
                <a:stretch>
                  <a:fillRect t="-262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788024" y="4883802"/>
                <a:ext cx="4176463" cy="1631216"/>
              </a:xfrm>
              <a:prstGeom prst="rect">
                <a:avLst/>
              </a:prstGeom>
              <a:noFill/>
              <a:ln>
                <a:solidFill>
                  <a:schemeClr val="tx1"/>
                </a:solidFill>
              </a:ln>
            </p:spPr>
            <p:txBody>
              <a:bodyPr wrap="square" rtlCol="0">
                <a:spAutoFit/>
              </a:bodyPr>
              <a:lstStyle/>
              <a:p>
                <a:pPr lvl="0" algn="ctr"/>
                <a:r>
                  <a:rPr lang="en-US" sz="2400" b="1" dirty="0" smtClean="0">
                    <a:solidFill>
                      <a:prstClr val="black"/>
                    </a:solidFill>
                  </a:rPr>
                  <a:t>Zipf-Mandelbrot law</a:t>
                </a:r>
                <a:endParaRPr lang="en-US" b="1" i="1" dirty="0" smtClean="0">
                  <a:latin typeface="Cambria Math"/>
                </a:endParaRPr>
              </a:p>
              <a:p>
                <a:pPr>
                  <a:lnSpc>
                    <a:spcPct val="150000"/>
                  </a:lnSpc>
                </a:pPr>
                <a14:m>
                  <m:oMathPara xmlns:m="http://schemas.openxmlformats.org/officeDocument/2006/math">
                    <m:oMathParaPr>
                      <m:jc m:val="center"/>
                    </m:oMathParaPr>
                    <m:oMath xmlns:m="http://schemas.openxmlformats.org/officeDocument/2006/math">
                      <m:r>
                        <a:rPr lang="en-US" sz="2400" b="0" i="1" smtClean="0">
                          <a:latin typeface="Cambria Math"/>
                        </a:rPr>
                        <m:t>𝑝</m:t>
                      </m:r>
                      <m:d>
                        <m:dPr>
                          <m:ctrlPr>
                            <a:rPr lang="en-US" sz="2400" b="0" i="1" smtClean="0">
                              <a:latin typeface="Cambria Math" panose="02040503050406030204" pitchFamily="18" charset="0"/>
                            </a:rPr>
                          </m:ctrlPr>
                        </m:dPr>
                        <m:e>
                          <m:r>
                            <a:rPr lang="en-US" sz="2400" b="0" i="1" smtClean="0">
                              <a:latin typeface="Cambria Math"/>
                            </a:rPr>
                            <m:t>𝑖</m:t>
                          </m:r>
                        </m:e>
                      </m:d>
                      <m:r>
                        <a:rPr lang="en-US" sz="2400" b="0" i="1" smtClean="0">
                          <a:latin typeface="Cambria Math"/>
                        </a:rPr>
                        <m:t>∗ </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a:rPr>
                                <m:t>𝐵</m:t>
                              </m:r>
                              <m:r>
                                <a:rPr lang="en-US" sz="2400" b="0" i="1" smtClean="0">
                                  <a:latin typeface="Cambria Math"/>
                                </a:rPr>
                                <m:t>+</m:t>
                              </m:r>
                              <m:r>
                                <a:rPr lang="en-US" sz="2400" b="0" i="1" smtClean="0">
                                  <a:latin typeface="Cambria Math"/>
                                </a:rPr>
                                <m:t>𝑖</m:t>
                              </m:r>
                            </m:e>
                          </m:d>
                        </m:e>
                        <m:sup>
                          <m:r>
                            <a:rPr lang="en-US" sz="2400" b="0" i="1" smtClean="0">
                              <a:latin typeface="Cambria Math"/>
                              <a:ea typeface="Cambria Math"/>
                            </a:rPr>
                            <m:t>𝛾</m:t>
                          </m:r>
                        </m:sup>
                      </m:sSup>
                      <m:r>
                        <a:rPr lang="en-US" sz="2400" b="0" i="1" smtClean="0">
                          <a:latin typeface="Cambria Math"/>
                        </a:rPr>
                        <m:t>=</m:t>
                      </m:r>
                      <m:r>
                        <a:rPr lang="en-US" sz="2400" b="0" i="1" smtClean="0">
                          <a:latin typeface="Cambria Math"/>
                        </a:rPr>
                        <m:t>𝐶</m:t>
                      </m:r>
                      <m:r>
                        <a:rPr lang="en-US" sz="2400" b="0" i="1" smtClean="0">
                          <a:latin typeface="Cambria Math" panose="02040503050406030204" pitchFamily="18" charset="0"/>
                        </a:rPr>
                        <m:t>, </m:t>
                      </m:r>
                    </m:oMath>
                    <m:oMath xmlns:m="http://schemas.openxmlformats.org/officeDocument/2006/math">
                      <m:r>
                        <a:rPr lang="en-US" sz="2400" b="0" i="1" smtClean="0">
                          <a:latin typeface="Cambria Math" panose="02040503050406030204" pitchFamily="18" charset="0"/>
                        </a:rPr>
                        <m:t>𝐵</m:t>
                      </m:r>
                      <m:r>
                        <a:rPr lang="en-US" sz="2400" b="0" i="1" smtClean="0">
                          <a:latin typeface="Cambria Math" panose="02040503050406030204" pitchFamily="18" charset="0"/>
                        </a:rPr>
                        <m:t>, </m:t>
                      </m:r>
                      <m:r>
                        <a:rPr lang="en-US" sz="2400" b="0" i="1" smtClean="0">
                          <a:latin typeface="Cambria Math" panose="02040503050406030204" pitchFamily="18" charset="0"/>
                        </a:rPr>
                        <m:t>𝐶</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b="0" i="1" smtClean="0">
                          <a:latin typeface="Cambria Math"/>
                          <a:ea typeface="Cambria Math"/>
                        </a:rPr>
                        <m:t>𝛾</m:t>
                      </m:r>
                      <m:r>
                        <a:rPr lang="en-US" sz="2400" b="0" i="1" smtClean="0">
                          <a:latin typeface="Cambria Math" panose="02040503050406030204" pitchFamily="18" charset="0"/>
                        </a:rPr>
                        <m:t> </m:t>
                      </m:r>
                      <m:r>
                        <a:rPr lang="en-US" sz="2400" b="0" i="1" smtClean="0">
                          <a:latin typeface="Cambria Math" panose="02040503050406030204" pitchFamily="18" charset="0"/>
                        </a:rPr>
                        <m:t>𝑎𝑟𝑒</m:t>
                      </m:r>
                      <m:r>
                        <a:rPr lang="en-US" sz="2400" b="0" i="1" smtClean="0">
                          <a:latin typeface="Cambria Math" panose="02040503050406030204" pitchFamily="18" charset="0"/>
                        </a:rPr>
                        <m:t> </m:t>
                      </m:r>
                      <m:r>
                        <a:rPr lang="en-US" sz="2400" b="0" i="1" smtClean="0">
                          <a:latin typeface="Cambria Math" panose="02040503050406030204" pitchFamily="18" charset="0"/>
                        </a:rPr>
                        <m:t>𝑐𝑜𝑛𝑠𝑡𝑠</m:t>
                      </m:r>
                    </m:oMath>
                  </m:oMathPara>
                </a14:m>
                <a:endParaRPr lang="en-US" sz="2400" b="0" dirty="0" smtClean="0"/>
              </a:p>
            </p:txBody>
          </p:sp>
        </mc:Choice>
        <mc:Fallback xmlns="">
          <p:sp>
            <p:nvSpPr>
              <p:cNvPr id="26" name="TextBox 25"/>
              <p:cNvSpPr txBox="1">
                <a:spLocks noRot="1" noChangeAspect="1" noMove="1" noResize="1" noEditPoints="1" noAdjustHandles="1" noChangeArrowheads="1" noChangeShapeType="1" noTextEdit="1"/>
              </p:cNvSpPr>
              <p:nvPr/>
            </p:nvSpPr>
            <p:spPr>
              <a:xfrm>
                <a:off x="4788024" y="4883802"/>
                <a:ext cx="4176463" cy="1631216"/>
              </a:xfrm>
              <a:prstGeom prst="rect">
                <a:avLst/>
              </a:prstGeom>
              <a:blipFill rotWithShape="1">
                <a:blip r:embed="rId6"/>
                <a:stretch>
                  <a:fillRect t="-2593"/>
                </a:stretch>
              </a:blipFill>
              <a:ln>
                <a:solidFill>
                  <a:schemeClr val="tx1"/>
                </a:solidFill>
              </a:ln>
            </p:spPr>
            <p:txBody>
              <a:bodyPr/>
              <a:lstStyle/>
              <a:p>
                <a:r>
                  <a:rPr lang="en-US">
                    <a:noFill/>
                  </a:rPr>
                  <a:t> </a:t>
                </a:r>
              </a:p>
            </p:txBody>
          </p:sp>
        </mc:Fallback>
      </mc:AlternateContent>
      <p:sp>
        <p:nvSpPr>
          <p:cNvPr id="11" name="Rectangle 10"/>
          <p:cNvSpPr/>
          <p:nvPr/>
        </p:nvSpPr>
        <p:spPr>
          <a:xfrm>
            <a:off x="1815085" y="4350605"/>
            <a:ext cx="1491690" cy="461665"/>
          </a:xfrm>
          <a:prstGeom prst="rect">
            <a:avLst/>
          </a:prstGeom>
        </p:spPr>
        <p:txBody>
          <a:bodyPr wrap="none">
            <a:spAutoFit/>
          </a:bodyPr>
          <a:lstStyle/>
          <a:p>
            <a:r>
              <a:rPr lang="en-US" sz="2400" dirty="0" smtClean="0"/>
              <a:t>Word rank</a:t>
            </a:r>
            <a:endParaRPr lang="en-US" sz="2400" dirty="0"/>
          </a:p>
        </p:txBody>
      </p:sp>
      <p:sp>
        <p:nvSpPr>
          <p:cNvPr id="3" name="Rectangle 2"/>
          <p:cNvSpPr/>
          <p:nvPr/>
        </p:nvSpPr>
        <p:spPr>
          <a:xfrm>
            <a:off x="-508" y="6525344"/>
            <a:ext cx="5364596" cy="338554"/>
          </a:xfrm>
          <a:prstGeom prst="rect">
            <a:avLst/>
          </a:prstGeom>
        </p:spPr>
        <p:txBody>
          <a:bodyPr wrap="square">
            <a:spAutoFit/>
          </a:bodyPr>
          <a:lstStyle/>
          <a:p>
            <a:r>
              <a:rPr lang="en-US" sz="1600" dirty="0" smtClean="0"/>
              <a:t>*</a:t>
            </a:r>
            <a:r>
              <a:rPr lang="en-US" sz="1600" dirty="0" err="1" smtClean="0"/>
              <a:t>Zipf</a:t>
            </a:r>
            <a:r>
              <a:rPr lang="en-US" sz="1600" dirty="0"/>
              <a:t>, </a:t>
            </a:r>
            <a:r>
              <a:rPr lang="en-US" sz="1600" dirty="0" smtClean="0"/>
              <a:t>Human </a:t>
            </a:r>
            <a:r>
              <a:rPr lang="en-US" sz="1600" dirty="0"/>
              <a:t>behavior and the principle of least efforts</a:t>
            </a:r>
          </a:p>
        </p:txBody>
      </p:sp>
      <p:sp>
        <p:nvSpPr>
          <p:cNvPr id="4" name="Rectangle 3"/>
          <p:cNvSpPr/>
          <p:nvPr/>
        </p:nvSpPr>
        <p:spPr>
          <a:xfrm>
            <a:off x="4790928" y="6525344"/>
            <a:ext cx="4572000" cy="584775"/>
          </a:xfrm>
          <a:prstGeom prst="rect">
            <a:avLst/>
          </a:prstGeom>
        </p:spPr>
        <p:txBody>
          <a:bodyPr>
            <a:spAutoFit/>
          </a:bodyPr>
          <a:lstStyle/>
          <a:p>
            <a:r>
              <a:rPr lang="en-US" sz="1600" dirty="0"/>
              <a:t>Mandelbrot, An information theory of the </a:t>
            </a:r>
            <a:r>
              <a:rPr lang="en-US" sz="1600" dirty="0" smtClean="0"/>
              <a:t>statistical</a:t>
            </a:r>
            <a:endParaRPr lang="en-US" sz="1600" dirty="0"/>
          </a:p>
          <a:p>
            <a:r>
              <a:rPr lang="en-US" sz="1600" dirty="0"/>
              <a:t>structure of languages</a:t>
            </a:r>
          </a:p>
        </p:txBody>
      </p:sp>
      <p:sp>
        <p:nvSpPr>
          <p:cNvPr id="2" name="Title 1"/>
          <p:cNvSpPr>
            <a:spLocks noGrp="1"/>
          </p:cNvSpPr>
          <p:nvPr>
            <p:ph type="title"/>
          </p:nvPr>
        </p:nvSpPr>
        <p:spPr>
          <a:xfrm>
            <a:off x="0" y="0"/>
            <a:ext cx="9144000" cy="1052736"/>
          </a:xfrm>
        </p:spPr>
        <p:txBody>
          <a:bodyPr>
            <a:noAutofit/>
          </a:bodyPr>
          <a:lstStyle/>
          <a:p>
            <a:r>
              <a:rPr lang="en-US" sz="3200" b="1" dirty="0" err="1" smtClean="0"/>
              <a:t>Zipf</a:t>
            </a:r>
            <a:r>
              <a:rPr lang="en-US" sz="3200" b="1" dirty="0" smtClean="0"/>
              <a:t>-Mandelbrot law</a:t>
            </a:r>
            <a:br>
              <a:rPr lang="en-US" sz="3200" b="1" dirty="0" smtClean="0"/>
            </a:br>
            <a:r>
              <a:rPr lang="en-US" sz="3200" b="1" dirty="0" smtClean="0"/>
              <a:t>From linguistics to disassembly listings</a:t>
            </a:r>
            <a:endParaRPr lang="en-US" sz="3200" b="1" dirty="0"/>
          </a:p>
        </p:txBody>
      </p:sp>
    </p:spTree>
    <p:extLst>
      <p:ext uri="{BB962C8B-B14F-4D97-AF65-F5344CB8AC3E}">
        <p14:creationId xmlns:p14="http://schemas.microsoft.com/office/powerpoint/2010/main" val="23242936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008"/>
            <a:ext cx="9144000" cy="656692"/>
          </a:xfrm>
        </p:spPr>
        <p:txBody>
          <a:bodyPr>
            <a:normAutofit/>
          </a:bodyPr>
          <a:lstStyle/>
          <a:p>
            <a:r>
              <a:rPr lang="en-US" sz="2900" b="1" dirty="0" smtClean="0"/>
              <a:t>Graphics card - a powerful computing unit in a PC</a:t>
            </a:r>
            <a:endParaRPr lang="en-US" sz="2900" b="1" dirty="0"/>
          </a:p>
        </p:txBody>
      </p:sp>
      <p:pic>
        <p:nvPicPr>
          <p:cNvPr id="1028" name="Picture 4" descr="http://www.arxvaldex.com/shop/images/categories/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20888"/>
            <a:ext cx="1420068" cy="14200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88382" y="1617599"/>
            <a:ext cx="1124119" cy="1739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PCI-e Bus</a:t>
            </a:r>
          </a:p>
        </p:txBody>
      </p:sp>
      <p:pic>
        <p:nvPicPr>
          <p:cNvPr id="1026" name="Picture 2" descr="https://cdn3.iconfinder.com/data/icons/electronic-3/500/cpu-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280" y="1338426"/>
            <a:ext cx="1190474" cy="1190474"/>
          </a:xfrm>
          <a:prstGeom prst="rect">
            <a:avLst/>
          </a:prstGeom>
          <a:noFill/>
          <a:extLst>
            <a:ext uri="{909E8E84-426E-40DD-AFC4-6F175D3DCCD1}">
              <a14:hiddenFill xmlns:a14="http://schemas.microsoft.com/office/drawing/2010/main">
                <a:solidFill>
                  <a:srgbClr val="FFFFFF"/>
                </a:solidFill>
              </a14:hiddenFill>
            </a:ext>
          </a:extLst>
        </p:spPr>
      </p:pic>
      <p:sp>
        <p:nvSpPr>
          <p:cNvPr id="24" name="Left-Right Arrow 23"/>
          <p:cNvSpPr/>
          <p:nvPr/>
        </p:nvSpPr>
        <p:spPr>
          <a:xfrm>
            <a:off x="1714530" y="2897360"/>
            <a:ext cx="1249491" cy="410476"/>
          </a:xfrm>
          <a:prstGeom prst="leftRightArrow">
            <a:avLst>
              <a:gd name="adj1" fmla="val 41769"/>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030" name="Picture 6" descr="http://www.ebuyer.com/blog/wp-content/uploads/2015/03/graphics-card-icon-534x33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482" y="1412776"/>
            <a:ext cx="3646962" cy="2260570"/>
          </a:xfrm>
          <a:prstGeom prst="rect">
            <a:avLst/>
          </a:prstGeom>
          <a:noFill/>
          <a:extLst>
            <a:ext uri="{909E8E84-426E-40DD-AFC4-6F175D3DCCD1}">
              <a14:hiddenFill xmlns:a14="http://schemas.microsoft.com/office/drawing/2010/main">
                <a:solidFill>
                  <a:srgbClr val="FFFFFF"/>
                </a:solidFill>
              </a14:hiddenFill>
            </a:ext>
          </a:extLst>
        </p:spPr>
      </p:pic>
      <p:sp>
        <p:nvSpPr>
          <p:cNvPr id="4" name="Left Brace 3"/>
          <p:cNvSpPr/>
          <p:nvPr/>
        </p:nvSpPr>
        <p:spPr>
          <a:xfrm rot="16200000">
            <a:off x="2121289" y="1703248"/>
            <a:ext cx="360548" cy="3956070"/>
          </a:xfrm>
          <a:prstGeom prst="leftBrace">
            <a:avLst>
              <a:gd name="adj1" fmla="val 36512"/>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479147" y="3826548"/>
            <a:ext cx="4229287" cy="2631490"/>
          </a:xfrm>
          <a:prstGeom prst="rect">
            <a:avLst/>
          </a:prstGeom>
        </p:spPr>
        <p:txBody>
          <a:bodyPr wrap="square">
            <a:spAutoFit/>
          </a:bodyPr>
          <a:lstStyle/>
          <a:p>
            <a:pPr lvl="0" algn="ctr">
              <a:spcAft>
                <a:spcPts val="600"/>
              </a:spcAft>
            </a:pPr>
            <a:r>
              <a:rPr lang="en-US" sz="3200" u="sng" dirty="0" smtClean="0">
                <a:solidFill>
                  <a:prstClr val="black"/>
                </a:solidFill>
              </a:rPr>
              <a:t>CPU &amp; RAM</a:t>
            </a:r>
            <a:r>
              <a:rPr lang="en-US" sz="3200" dirty="0" smtClean="0">
                <a:solidFill>
                  <a:prstClr val="black"/>
                </a:solidFill>
              </a:rPr>
              <a:t>:</a:t>
            </a:r>
          </a:p>
          <a:p>
            <a:pPr marL="285750" lvl="0" indent="-285750">
              <a:buFont typeface="Arial" panose="020B0604020202020204" pitchFamily="34" charset="0"/>
              <a:buChar char="•"/>
            </a:pPr>
            <a:r>
              <a:rPr lang="en-US" sz="3200" dirty="0" smtClean="0">
                <a:solidFill>
                  <a:prstClr val="black"/>
                </a:solidFill>
              </a:rPr>
              <a:t>32 </a:t>
            </a:r>
            <a:r>
              <a:rPr lang="en-US" sz="3200" dirty="0">
                <a:solidFill>
                  <a:prstClr val="black"/>
                </a:solidFill>
              </a:rPr>
              <a:t>cores on CPU</a:t>
            </a:r>
          </a:p>
          <a:p>
            <a:pPr marL="285750" lvl="0" indent="-285750">
              <a:buFont typeface="Arial" panose="020B0604020202020204" pitchFamily="34" charset="0"/>
              <a:buChar char="•"/>
            </a:pPr>
            <a:r>
              <a:rPr lang="en-US" sz="3200" dirty="0">
                <a:solidFill>
                  <a:prstClr val="black"/>
                </a:solidFill>
              </a:rPr>
              <a:t>16 GB/s bus speed</a:t>
            </a:r>
          </a:p>
          <a:p>
            <a:pPr marL="285750" lvl="0" indent="-285750">
              <a:buFont typeface="Arial" panose="020B0604020202020204" pitchFamily="34" charset="0"/>
              <a:buChar char="•"/>
            </a:pPr>
            <a:r>
              <a:rPr lang="en-US" sz="3200" dirty="0">
                <a:solidFill>
                  <a:prstClr val="black"/>
                </a:solidFill>
              </a:rPr>
              <a:t>8-16 GB of </a:t>
            </a:r>
            <a:r>
              <a:rPr lang="en-US" sz="3200" dirty="0" smtClean="0">
                <a:solidFill>
                  <a:prstClr val="black"/>
                </a:solidFill>
              </a:rPr>
              <a:t>RAM</a:t>
            </a:r>
          </a:p>
          <a:p>
            <a:pPr algn="ctr"/>
            <a:r>
              <a:rPr lang="en-US" sz="3200" b="1" dirty="0" smtClean="0">
                <a:solidFill>
                  <a:srgbClr val="800000"/>
                </a:solidFill>
                <a:latin typeface="Consolas" panose="020B0609020204030204" pitchFamily="49" charset="0"/>
                <a:cs typeface="Consolas" panose="020B0609020204030204" pitchFamily="49" charset="0"/>
              </a:rPr>
              <a:t>~</a:t>
            </a:r>
            <a:r>
              <a:rPr lang="en-US" sz="3200" b="1" dirty="0" smtClean="0">
                <a:solidFill>
                  <a:srgbClr val="800000"/>
                </a:solidFill>
              </a:rPr>
              <a:t>0,6 Teraflops</a:t>
            </a:r>
            <a:endParaRPr lang="en-US" sz="3200" b="1" dirty="0">
              <a:solidFill>
                <a:srgbClr val="800000"/>
              </a:solidFill>
            </a:endParaRPr>
          </a:p>
        </p:txBody>
      </p:sp>
      <p:sp>
        <p:nvSpPr>
          <p:cNvPr id="16" name="Left Brace 15"/>
          <p:cNvSpPr/>
          <p:nvPr/>
        </p:nvSpPr>
        <p:spPr>
          <a:xfrm rot="16200000">
            <a:off x="6821312" y="2060328"/>
            <a:ext cx="360548" cy="3272851"/>
          </a:xfrm>
          <a:prstGeom prst="leftBrace">
            <a:avLst>
              <a:gd name="adj1" fmla="val 4179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p:cNvSpPr/>
          <p:nvPr/>
        </p:nvSpPr>
        <p:spPr>
          <a:xfrm>
            <a:off x="4964730" y="3817200"/>
            <a:ext cx="3985885" cy="2816156"/>
          </a:xfrm>
          <a:prstGeom prst="rect">
            <a:avLst/>
          </a:prstGeom>
        </p:spPr>
        <p:txBody>
          <a:bodyPr wrap="square">
            <a:spAutoFit/>
          </a:bodyPr>
          <a:lstStyle/>
          <a:p>
            <a:pPr lvl="0" algn="ctr">
              <a:spcAft>
                <a:spcPts val="600"/>
              </a:spcAft>
            </a:pPr>
            <a:r>
              <a:rPr lang="en-US" sz="3200" u="sng" dirty="0">
                <a:solidFill>
                  <a:prstClr val="black"/>
                </a:solidFill>
              </a:rPr>
              <a:t>Graphics </a:t>
            </a:r>
            <a:r>
              <a:rPr lang="en-US" sz="3200" u="sng" dirty="0" smtClean="0">
                <a:solidFill>
                  <a:prstClr val="black"/>
                </a:solidFill>
              </a:rPr>
              <a:t>card</a:t>
            </a:r>
            <a:r>
              <a:rPr lang="en-US" sz="3200" dirty="0" smtClean="0">
                <a:solidFill>
                  <a:prstClr val="black"/>
                </a:solidFill>
              </a:rPr>
              <a:t>:</a:t>
            </a:r>
          </a:p>
          <a:p>
            <a:pPr marL="285750" lvl="0" indent="-285750">
              <a:buFont typeface="Arial" panose="020B0604020202020204" pitchFamily="34" charset="0"/>
              <a:buChar char="•"/>
            </a:pPr>
            <a:r>
              <a:rPr lang="en-US" sz="3600" b="1" dirty="0" smtClean="0">
                <a:solidFill>
                  <a:prstClr val="black"/>
                </a:solidFill>
              </a:rPr>
              <a:t>1536</a:t>
            </a:r>
            <a:r>
              <a:rPr lang="en-US" sz="3200" dirty="0" smtClean="0">
                <a:solidFill>
                  <a:prstClr val="black"/>
                </a:solidFill>
              </a:rPr>
              <a:t> cores </a:t>
            </a:r>
            <a:r>
              <a:rPr lang="en-US" sz="3200" dirty="0">
                <a:solidFill>
                  <a:prstClr val="black"/>
                </a:solidFill>
              </a:rPr>
              <a:t>on </a:t>
            </a:r>
            <a:r>
              <a:rPr lang="en-US" sz="3200" dirty="0" smtClean="0">
                <a:solidFill>
                  <a:prstClr val="black"/>
                </a:solidFill>
              </a:rPr>
              <a:t>GPU</a:t>
            </a:r>
            <a:endParaRPr lang="en-US" sz="3200" dirty="0">
              <a:solidFill>
                <a:prstClr val="black"/>
              </a:solidFill>
            </a:endParaRPr>
          </a:p>
          <a:p>
            <a:pPr marL="285750" lvl="0" indent="-285750">
              <a:buFont typeface="Arial" panose="020B0604020202020204" pitchFamily="34" charset="0"/>
              <a:buChar char="•"/>
            </a:pPr>
            <a:r>
              <a:rPr lang="en-US" sz="3600" b="1" dirty="0" smtClean="0">
                <a:solidFill>
                  <a:prstClr val="black"/>
                </a:solidFill>
              </a:rPr>
              <a:t>130 </a:t>
            </a:r>
            <a:r>
              <a:rPr lang="en-US" sz="3600" b="1" dirty="0">
                <a:solidFill>
                  <a:prstClr val="black"/>
                </a:solidFill>
              </a:rPr>
              <a:t>GB/s </a:t>
            </a:r>
            <a:r>
              <a:rPr lang="en-US" sz="3200" dirty="0">
                <a:solidFill>
                  <a:prstClr val="black"/>
                </a:solidFill>
              </a:rPr>
              <a:t>bus</a:t>
            </a:r>
            <a:r>
              <a:rPr lang="en-US" sz="3600" b="1" dirty="0" smtClean="0">
                <a:solidFill>
                  <a:prstClr val="black"/>
                </a:solidFill>
              </a:rPr>
              <a:t> </a:t>
            </a:r>
            <a:r>
              <a:rPr lang="en-US" sz="3200" dirty="0" smtClean="0">
                <a:solidFill>
                  <a:prstClr val="black"/>
                </a:solidFill>
              </a:rPr>
              <a:t>speed</a:t>
            </a:r>
            <a:endParaRPr lang="en-US" sz="3200" dirty="0">
              <a:solidFill>
                <a:prstClr val="black"/>
              </a:solidFill>
            </a:endParaRPr>
          </a:p>
          <a:p>
            <a:pPr marL="285750" lvl="0" indent="-285750">
              <a:buFont typeface="Arial" panose="020B0604020202020204" pitchFamily="34" charset="0"/>
              <a:buChar char="•"/>
            </a:pPr>
            <a:r>
              <a:rPr lang="en-US" sz="3600" b="1" dirty="0" smtClean="0">
                <a:solidFill>
                  <a:prstClr val="black"/>
                </a:solidFill>
              </a:rPr>
              <a:t>4 </a:t>
            </a:r>
            <a:r>
              <a:rPr lang="en-US" sz="3600" b="1" dirty="0">
                <a:solidFill>
                  <a:prstClr val="black"/>
                </a:solidFill>
              </a:rPr>
              <a:t>GB </a:t>
            </a:r>
            <a:r>
              <a:rPr lang="en-US" sz="3200" dirty="0">
                <a:solidFill>
                  <a:prstClr val="black"/>
                </a:solidFill>
              </a:rPr>
              <a:t>of </a:t>
            </a:r>
            <a:r>
              <a:rPr lang="en-US" sz="3200" dirty="0" smtClean="0">
                <a:solidFill>
                  <a:prstClr val="black"/>
                </a:solidFill>
              </a:rPr>
              <a:t>RAM</a:t>
            </a:r>
          </a:p>
          <a:p>
            <a:pPr algn="ctr"/>
            <a:r>
              <a:rPr lang="en-US" sz="3200" b="1" dirty="0" smtClean="0">
                <a:solidFill>
                  <a:srgbClr val="800000"/>
                </a:solidFill>
                <a:latin typeface="Consolas" panose="020B0609020204030204" pitchFamily="49" charset="0"/>
                <a:cs typeface="Consolas" panose="020B0609020204030204" pitchFamily="49" charset="0"/>
              </a:rPr>
              <a:t>&gt;</a:t>
            </a:r>
            <a:r>
              <a:rPr lang="en-US" sz="3200" b="1" dirty="0" smtClean="0">
                <a:solidFill>
                  <a:srgbClr val="800000"/>
                </a:solidFill>
              </a:rPr>
              <a:t>1 </a:t>
            </a:r>
            <a:r>
              <a:rPr lang="en-US" sz="3200" b="1" dirty="0">
                <a:solidFill>
                  <a:srgbClr val="800000"/>
                </a:solidFill>
              </a:rPr>
              <a:t>Teraflops</a:t>
            </a:r>
          </a:p>
        </p:txBody>
      </p:sp>
      <p:sp>
        <p:nvSpPr>
          <p:cNvPr id="11" name="Rectangle 10"/>
          <p:cNvSpPr/>
          <p:nvPr/>
        </p:nvSpPr>
        <p:spPr>
          <a:xfrm>
            <a:off x="5417597" y="764704"/>
            <a:ext cx="3533018" cy="830997"/>
          </a:xfrm>
          <a:prstGeom prst="rect">
            <a:avLst/>
          </a:prstGeom>
        </p:spPr>
        <p:txBody>
          <a:bodyPr wrap="none">
            <a:spAutoFit/>
          </a:bodyPr>
          <a:lstStyle/>
          <a:p>
            <a:pPr algn="ctr"/>
            <a:r>
              <a:rPr lang="en-US" sz="2400" dirty="0">
                <a:solidFill>
                  <a:prstClr val="black"/>
                </a:solidFill>
                <a:ea typeface="+mj-ea"/>
                <a:cs typeface="+mj-cs"/>
              </a:rPr>
              <a:t>Graphics card with </a:t>
            </a:r>
            <a:r>
              <a:rPr lang="en-US" sz="2400" dirty="0" smtClean="0">
                <a:solidFill>
                  <a:prstClr val="black"/>
                </a:solidFill>
                <a:ea typeface="+mj-ea"/>
                <a:cs typeface="+mj-cs"/>
              </a:rPr>
              <a:t>its</a:t>
            </a:r>
            <a:br>
              <a:rPr lang="en-US" sz="2400" dirty="0" smtClean="0">
                <a:solidFill>
                  <a:prstClr val="black"/>
                </a:solidFill>
                <a:ea typeface="+mj-ea"/>
                <a:cs typeface="+mj-cs"/>
              </a:rPr>
            </a:br>
            <a:r>
              <a:rPr lang="en-US" sz="2400" dirty="0" smtClean="0">
                <a:solidFill>
                  <a:prstClr val="black"/>
                </a:solidFill>
                <a:ea typeface="+mj-ea"/>
                <a:cs typeface="+mj-cs"/>
              </a:rPr>
              <a:t>own processors &amp; memory</a:t>
            </a:r>
            <a:endParaRPr lang="en-US" sz="1400" dirty="0"/>
          </a:p>
        </p:txBody>
      </p:sp>
      <p:cxnSp>
        <p:nvCxnSpPr>
          <p:cNvPr id="13" name="Straight Connector 12"/>
          <p:cNvCxnSpPr/>
          <p:nvPr/>
        </p:nvCxnSpPr>
        <p:spPr>
          <a:xfrm flipV="1">
            <a:off x="6024362" y="1520786"/>
            <a:ext cx="787833" cy="933555"/>
          </a:xfrm>
          <a:prstGeom prst="line">
            <a:avLst/>
          </a:prstGeom>
          <a:ln w="22225">
            <a:headEnd type="oval"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024362" y="1520787"/>
            <a:ext cx="797553" cy="1476165"/>
          </a:xfrm>
          <a:prstGeom prst="line">
            <a:avLst/>
          </a:prstGeom>
          <a:ln w="22225">
            <a:head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439091" y="1567054"/>
            <a:ext cx="830147" cy="887287"/>
          </a:xfrm>
          <a:prstGeom prst="line">
            <a:avLst/>
          </a:prstGeom>
          <a:ln w="22225">
            <a:head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992380" y="1574147"/>
            <a:ext cx="276858" cy="880194"/>
          </a:xfrm>
          <a:prstGeom prst="line">
            <a:avLst/>
          </a:prstGeom>
          <a:ln w="22225">
            <a:headEnd type="oval"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07092" y="1520788"/>
            <a:ext cx="1331999" cy="0"/>
          </a:xfrm>
          <a:prstGeom prst="line">
            <a:avLst/>
          </a:prstGeom>
          <a:ln w="22225">
            <a:head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769741" y="1561025"/>
            <a:ext cx="998994" cy="0"/>
          </a:xfrm>
          <a:prstGeom prst="line">
            <a:avLst/>
          </a:prstGeom>
          <a:ln w="22225">
            <a:head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890180" y="2684704"/>
            <a:ext cx="917624" cy="369332"/>
          </a:xfrm>
          <a:prstGeom prst="rect">
            <a:avLst/>
          </a:prstGeom>
        </p:spPr>
        <p:txBody>
          <a:bodyPr wrap="none">
            <a:spAutoFit/>
          </a:bodyPr>
          <a:lstStyle/>
          <a:p>
            <a:r>
              <a:rPr lang="en-US" dirty="0">
                <a:solidFill>
                  <a:prstClr val="black"/>
                </a:solidFill>
              </a:rPr>
              <a:t>16 GB/s</a:t>
            </a:r>
            <a:endParaRPr lang="en-US" dirty="0"/>
          </a:p>
        </p:txBody>
      </p:sp>
      <p:sp>
        <p:nvSpPr>
          <p:cNvPr id="53" name="Left-Right Arrow 52"/>
          <p:cNvSpPr/>
          <p:nvPr/>
        </p:nvSpPr>
        <p:spPr>
          <a:xfrm>
            <a:off x="1729257" y="1720452"/>
            <a:ext cx="1249491" cy="410476"/>
          </a:xfrm>
          <a:prstGeom prst="leftRightArrow">
            <a:avLst>
              <a:gd name="adj1" fmla="val 41769"/>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Rectangle 53"/>
          <p:cNvSpPr/>
          <p:nvPr/>
        </p:nvSpPr>
        <p:spPr>
          <a:xfrm>
            <a:off x="1904907" y="1507796"/>
            <a:ext cx="917624" cy="369332"/>
          </a:xfrm>
          <a:prstGeom prst="rect">
            <a:avLst/>
          </a:prstGeom>
        </p:spPr>
        <p:txBody>
          <a:bodyPr wrap="none">
            <a:spAutoFit/>
          </a:bodyPr>
          <a:lstStyle/>
          <a:p>
            <a:r>
              <a:rPr lang="en-US" dirty="0">
                <a:solidFill>
                  <a:prstClr val="black"/>
                </a:solidFill>
              </a:rPr>
              <a:t>16 GB/s</a:t>
            </a:r>
            <a:endParaRPr lang="en-US" dirty="0"/>
          </a:p>
        </p:txBody>
      </p:sp>
      <p:sp>
        <p:nvSpPr>
          <p:cNvPr id="55" name="Left-Right Arrow 54"/>
          <p:cNvSpPr/>
          <p:nvPr/>
        </p:nvSpPr>
        <p:spPr>
          <a:xfrm>
            <a:off x="4139952" y="2276872"/>
            <a:ext cx="1249491" cy="410476"/>
          </a:xfrm>
          <a:prstGeom prst="leftRightArrow">
            <a:avLst>
              <a:gd name="adj1" fmla="val 41769"/>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 name="Rectangle 55"/>
          <p:cNvSpPr/>
          <p:nvPr/>
        </p:nvSpPr>
        <p:spPr>
          <a:xfrm>
            <a:off x="4315602" y="2060848"/>
            <a:ext cx="917624" cy="369332"/>
          </a:xfrm>
          <a:prstGeom prst="rect">
            <a:avLst/>
          </a:prstGeom>
        </p:spPr>
        <p:txBody>
          <a:bodyPr wrap="none">
            <a:spAutoFit/>
          </a:bodyPr>
          <a:lstStyle/>
          <a:p>
            <a:r>
              <a:rPr lang="en-US" dirty="0">
                <a:solidFill>
                  <a:prstClr val="black"/>
                </a:solidFill>
              </a:rPr>
              <a:t>16 GB/s</a:t>
            </a:r>
            <a:endParaRPr lang="en-US" dirty="0"/>
          </a:p>
        </p:txBody>
      </p:sp>
      <p:sp>
        <p:nvSpPr>
          <p:cNvPr id="57" name="Rectangle 56"/>
          <p:cNvSpPr/>
          <p:nvPr/>
        </p:nvSpPr>
        <p:spPr>
          <a:xfrm>
            <a:off x="7020272" y="6480048"/>
            <a:ext cx="2106987" cy="369332"/>
          </a:xfrm>
          <a:prstGeom prst="rect">
            <a:avLst/>
          </a:prstGeom>
        </p:spPr>
        <p:txBody>
          <a:bodyPr wrap="none">
            <a:spAutoFit/>
          </a:bodyPr>
          <a:lstStyle/>
          <a:p>
            <a:r>
              <a:rPr lang="en-US" dirty="0"/>
              <a:t>*GeForce GTX 980M</a:t>
            </a:r>
          </a:p>
        </p:txBody>
      </p:sp>
      <p:sp>
        <p:nvSpPr>
          <p:cNvPr id="60" name="Rectangle 59"/>
          <p:cNvSpPr/>
          <p:nvPr/>
        </p:nvSpPr>
        <p:spPr>
          <a:xfrm>
            <a:off x="0" y="6470880"/>
            <a:ext cx="3427926" cy="369332"/>
          </a:xfrm>
          <a:prstGeom prst="rect">
            <a:avLst/>
          </a:prstGeom>
        </p:spPr>
        <p:txBody>
          <a:bodyPr wrap="none">
            <a:spAutoFit/>
          </a:bodyPr>
          <a:lstStyle/>
          <a:p>
            <a:r>
              <a:rPr lang="en-US" dirty="0" smtClean="0"/>
              <a:t>*Intel i7-6785R</a:t>
            </a:r>
            <a:r>
              <a:rPr lang="en-US" dirty="0"/>
              <a:t>, </a:t>
            </a:r>
            <a:r>
              <a:rPr lang="en-US" dirty="0" smtClean="0"/>
              <a:t>launch date Q2'16</a:t>
            </a:r>
            <a:endParaRPr lang="en-US" dirty="0"/>
          </a:p>
        </p:txBody>
      </p:sp>
    </p:spTree>
    <p:extLst>
      <p:ext uri="{BB962C8B-B14F-4D97-AF65-F5344CB8AC3E}">
        <p14:creationId xmlns:p14="http://schemas.microsoft.com/office/powerpoint/2010/main" val="1292558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a:spLocks noGrp="1"/>
          </p:cNvSpPr>
          <p:nvPr>
            <p:ph idx="1"/>
          </p:nvPr>
        </p:nvSpPr>
        <p:spPr>
          <a:xfrm>
            <a:off x="215516" y="1467774"/>
            <a:ext cx="8229600" cy="4525963"/>
          </a:xfrm>
        </p:spPr>
        <p:txBody>
          <a:bodyPr>
            <a:normAutofit/>
          </a:bodyPr>
          <a:lstStyle/>
          <a:p>
            <a:r>
              <a:rPr lang="en-US" sz="2400" dirty="0"/>
              <a:t>We tested drivers detector </a:t>
            </a:r>
            <a:r>
              <a:rPr lang="en-US" sz="2400" dirty="0" smtClean="0"/>
              <a:t>from the </a:t>
            </a:r>
            <a:r>
              <a:rPr lang="en-US" sz="2400" dirty="0"/>
              <a:t>paper ‘Applying memory forensics to rootkit detection’ </a:t>
            </a:r>
            <a:r>
              <a:rPr lang="en-US" sz="2400" dirty="0" smtClean="0"/>
              <a:t>ADFSL’2014, Richmond, VA</a:t>
            </a:r>
            <a:endParaRPr lang="en-US" sz="2400" dirty="0"/>
          </a:p>
          <a:p>
            <a:r>
              <a:rPr lang="en-US" sz="2400" dirty="0" smtClean="0"/>
              <a:t>GPU works efficiently </a:t>
            </a:r>
            <a:r>
              <a:rPr lang="en-US" sz="2400" dirty="0"/>
              <a:t>on </a:t>
            </a:r>
            <a:r>
              <a:rPr lang="en-US" sz="2400" dirty="0" smtClean="0"/>
              <a:t>128-byte </a:t>
            </a:r>
            <a:r>
              <a:rPr lang="en-US" sz="2400" dirty="0"/>
              <a:t>size coalesced memory</a:t>
            </a:r>
            <a:endParaRPr lang="en-US" sz="2400" dirty="0" smtClean="0"/>
          </a:p>
          <a:p>
            <a:r>
              <a:rPr lang="en-US" sz="2400" dirty="0" smtClean="0"/>
              <a:t>GPU operates much slower on distinct memory fragments</a:t>
            </a:r>
            <a:endParaRPr lang="en-US" sz="2400" dirty="0"/>
          </a:p>
        </p:txBody>
      </p:sp>
      <p:sp>
        <p:nvSpPr>
          <p:cNvPr id="11" name="Rectangle 10"/>
          <p:cNvSpPr/>
          <p:nvPr/>
        </p:nvSpPr>
        <p:spPr>
          <a:xfrm>
            <a:off x="3392517" y="4982751"/>
            <a:ext cx="5499963" cy="1525987"/>
          </a:xfrm>
          <a:prstGeom prst="rect">
            <a:avLst/>
          </a:prstGeom>
          <a:solidFill>
            <a:schemeClr val="accent3">
              <a:lumMod val="40000"/>
              <a:lumOff val="6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8" name="Rectangle 7"/>
          <p:cNvSpPr/>
          <p:nvPr/>
        </p:nvSpPr>
        <p:spPr>
          <a:xfrm>
            <a:off x="3392517" y="3356992"/>
            <a:ext cx="5499963" cy="1525987"/>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2" name="Title 1"/>
          <p:cNvSpPr>
            <a:spLocks noGrp="1"/>
          </p:cNvSpPr>
          <p:nvPr>
            <p:ph type="title"/>
          </p:nvPr>
        </p:nvSpPr>
        <p:spPr>
          <a:xfrm>
            <a:off x="0" y="80639"/>
            <a:ext cx="9144000" cy="1143000"/>
          </a:xfrm>
        </p:spPr>
        <p:txBody>
          <a:bodyPr>
            <a:normAutofit fontScale="90000"/>
          </a:bodyPr>
          <a:lstStyle/>
          <a:p>
            <a:r>
              <a:rPr lang="en-US" sz="3600" b="1" dirty="0"/>
              <a:t>Porting </a:t>
            </a:r>
            <a:r>
              <a:rPr lang="en-US" sz="3600" b="1" dirty="0" smtClean="0"/>
              <a:t>issues of </a:t>
            </a:r>
            <a:br>
              <a:rPr lang="en-US" sz="3600" b="1" dirty="0" smtClean="0"/>
            </a:br>
            <a:r>
              <a:rPr lang="en-US" sz="3600" b="1" dirty="0" smtClean="0"/>
              <a:t>common sliding-window algorithm to GPU</a:t>
            </a:r>
            <a:endParaRPr lang="en-US" sz="3600" b="1" dirty="0"/>
          </a:p>
        </p:txBody>
      </p:sp>
      <p:sp>
        <p:nvSpPr>
          <p:cNvPr id="4" name="Rectangle 3"/>
          <p:cNvSpPr/>
          <p:nvPr/>
        </p:nvSpPr>
        <p:spPr>
          <a:xfrm>
            <a:off x="215515" y="3356992"/>
            <a:ext cx="2664485" cy="31517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Sliding-window algorithm</a:t>
            </a:r>
          </a:p>
          <a:p>
            <a:pPr algn="ctr"/>
            <a:endParaRPr lang="en-US" sz="2400" dirty="0" smtClean="0"/>
          </a:p>
          <a:p>
            <a:pPr algn="ctr"/>
            <a:r>
              <a:rPr lang="en-US" sz="2400" dirty="0" smtClean="0"/>
              <a:t>(on DRIVER_OBJECT structure, </a:t>
            </a:r>
          </a:p>
          <a:p>
            <a:pPr algn="ctr"/>
            <a:r>
              <a:rPr lang="en-US" sz="2400" dirty="0" smtClean="0"/>
              <a:t>164 byte block)</a:t>
            </a:r>
          </a:p>
        </p:txBody>
      </p:sp>
      <p:pic>
        <p:nvPicPr>
          <p:cNvPr id="1026" name="Picture 2" descr="http://cdn.mysitemyway.com/etc-mysitemyway/icons/legacy-previews/icons-256/green-jelly-icons-animals/013167-green-jelly-icon-animals-animal-turtle3-sc4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94797">
            <a:off x="7723247" y="5312309"/>
            <a:ext cx="907376" cy="907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newdesignfile.com/postpic/2010/05/rocket-icon-transparent-background_3424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006" y="3739253"/>
            <a:ext cx="977434" cy="97743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563888" y="3610766"/>
            <a:ext cx="4028928" cy="934358"/>
          </a:xfrm>
          <a:prstGeom prst="rect">
            <a:avLst/>
          </a:prstGeom>
        </p:spPr>
        <p:txBody>
          <a:bodyPr wrap="square">
            <a:spAutoFit/>
          </a:bodyPr>
          <a:lstStyle/>
          <a:p>
            <a:pPr lvl="0" algn="ctr">
              <a:lnSpc>
                <a:spcPct val="114000"/>
              </a:lnSpc>
            </a:pPr>
            <a:r>
              <a:rPr lang="en-US" sz="2400" dirty="0">
                <a:solidFill>
                  <a:prstClr val="black"/>
                </a:solidFill>
              </a:rPr>
              <a:t>Local data processing </a:t>
            </a:r>
            <a:r>
              <a:rPr lang="en-US" sz="2400" dirty="0" smtClean="0">
                <a:solidFill>
                  <a:prstClr val="black"/>
                </a:solidFill>
              </a:rPr>
              <a:t>with </a:t>
            </a:r>
            <a:r>
              <a:rPr lang="en-US" sz="2400" dirty="0" smtClean="0"/>
              <a:t>coalesced memory accesses</a:t>
            </a:r>
            <a:endParaRPr lang="en-US" sz="2400" dirty="0">
              <a:solidFill>
                <a:prstClr val="black"/>
              </a:solidFill>
            </a:endParaRPr>
          </a:p>
        </p:txBody>
      </p:sp>
      <p:sp>
        <p:nvSpPr>
          <p:cNvPr id="12" name="Rectangle 11"/>
          <p:cNvSpPr/>
          <p:nvPr/>
        </p:nvSpPr>
        <p:spPr>
          <a:xfrm>
            <a:off x="3682088" y="5068578"/>
            <a:ext cx="3914248" cy="1355371"/>
          </a:xfrm>
          <a:prstGeom prst="rect">
            <a:avLst/>
          </a:prstGeom>
        </p:spPr>
        <p:txBody>
          <a:bodyPr wrap="square">
            <a:spAutoFit/>
          </a:bodyPr>
          <a:lstStyle/>
          <a:p>
            <a:pPr lvl="0" algn="ctr">
              <a:lnSpc>
                <a:spcPct val="114000"/>
              </a:lnSpc>
            </a:pPr>
            <a:r>
              <a:rPr lang="en-US" sz="2400" dirty="0" smtClean="0">
                <a:solidFill>
                  <a:prstClr val="black"/>
                </a:solidFill>
              </a:rPr>
              <a:t>Processing of data, which is located out the window block</a:t>
            </a:r>
            <a:br>
              <a:rPr lang="en-US" sz="2400" dirty="0" smtClean="0">
                <a:solidFill>
                  <a:prstClr val="black"/>
                </a:solidFill>
              </a:rPr>
            </a:br>
            <a:r>
              <a:rPr lang="en-US" sz="2400" dirty="0" smtClean="0">
                <a:solidFill>
                  <a:prstClr val="black"/>
                </a:solidFill>
              </a:rPr>
              <a:t>(e.g. dereferencing pointers)</a:t>
            </a:r>
            <a:endParaRPr lang="en-US" sz="2400" dirty="0">
              <a:solidFill>
                <a:prstClr val="black"/>
              </a:solidFill>
            </a:endParaRPr>
          </a:p>
        </p:txBody>
      </p:sp>
      <p:cxnSp>
        <p:nvCxnSpPr>
          <p:cNvPr id="13" name="Straight Arrow Connector 12"/>
          <p:cNvCxnSpPr/>
          <p:nvPr/>
        </p:nvCxnSpPr>
        <p:spPr>
          <a:xfrm flipH="1">
            <a:off x="2865198" y="4119984"/>
            <a:ext cx="662686" cy="0"/>
          </a:xfrm>
          <a:prstGeom prst="straightConnector1">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865198" y="5800647"/>
            <a:ext cx="662686" cy="0"/>
          </a:xfrm>
          <a:prstGeom prst="straightConnector1">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8786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31540" y="2305150"/>
            <a:ext cx="2751056" cy="3071755"/>
          </a:xfrm>
          <a:prstGeom prst="rect">
            <a:avLst/>
          </a:prstGeom>
          <a:solidFill>
            <a:schemeClr val="accent2">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22780" y="-13621"/>
            <a:ext cx="9144000" cy="1143000"/>
          </a:xfrm>
        </p:spPr>
        <p:txBody>
          <a:bodyPr>
            <a:noAutofit/>
          </a:bodyPr>
          <a:lstStyle/>
          <a:p>
            <a:r>
              <a:rPr lang="en-US" sz="3100" b="1" dirty="0" smtClean="0"/>
              <a:t>Hybrid GPU &amp; CPU architecture for </a:t>
            </a:r>
            <a:br>
              <a:rPr lang="en-US" sz="3100" b="1" dirty="0" smtClean="0"/>
            </a:br>
            <a:r>
              <a:rPr lang="en-US" sz="3100" b="1" dirty="0" smtClean="0"/>
              <a:t>common sliding-window </a:t>
            </a:r>
            <a:r>
              <a:rPr lang="en-US" sz="3100" b="1" dirty="0"/>
              <a:t>algorithm processing</a:t>
            </a:r>
          </a:p>
        </p:txBody>
      </p:sp>
      <p:sp>
        <p:nvSpPr>
          <p:cNvPr id="4" name="Rectangle 3"/>
          <p:cNvSpPr/>
          <p:nvPr/>
        </p:nvSpPr>
        <p:spPr>
          <a:xfrm>
            <a:off x="3131840" y="1160748"/>
            <a:ext cx="3060340" cy="6449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Decomposition task</a:t>
            </a:r>
            <a:endParaRPr lang="en-US" sz="2400" dirty="0">
              <a:solidFill>
                <a:schemeClr val="tx1"/>
              </a:solidFill>
            </a:endParaRPr>
          </a:p>
        </p:txBody>
      </p:sp>
      <p:cxnSp>
        <p:nvCxnSpPr>
          <p:cNvPr id="5" name="Straight Arrow Connector 4"/>
          <p:cNvCxnSpPr/>
          <p:nvPr/>
        </p:nvCxnSpPr>
        <p:spPr>
          <a:xfrm flipV="1">
            <a:off x="4626000" y="1805731"/>
            <a:ext cx="0" cy="327125"/>
          </a:xfrm>
          <a:prstGeom prst="straightConnector1">
            <a:avLst/>
          </a:prstGeom>
          <a:ln w="28575">
            <a:solidFill>
              <a:schemeClr val="tx1"/>
            </a:solidFill>
            <a:beve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51720" y="2132856"/>
            <a:ext cx="5148572" cy="0"/>
          </a:xfrm>
          <a:prstGeom prst="straightConnector1">
            <a:avLst/>
          </a:prstGeom>
          <a:ln w="28575">
            <a:solidFill>
              <a:schemeClr val="tx1"/>
            </a:solidFill>
            <a:headEnd type="none" w="lg" len="lg"/>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258300" y="2600908"/>
            <a:ext cx="1657516" cy="12916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Local block processing</a:t>
            </a:r>
            <a:endParaRPr lang="en-US" sz="2400" dirty="0">
              <a:solidFill>
                <a:schemeClr val="tx1"/>
              </a:solidFill>
            </a:endParaRPr>
          </a:p>
        </p:txBody>
      </p:sp>
      <p:cxnSp>
        <p:nvCxnSpPr>
          <p:cNvPr id="14" name="Straight Arrow Connector 13"/>
          <p:cNvCxnSpPr/>
          <p:nvPr/>
        </p:nvCxnSpPr>
        <p:spPr>
          <a:xfrm flipV="1">
            <a:off x="2087724" y="2138431"/>
            <a:ext cx="0" cy="489966"/>
          </a:xfrm>
          <a:prstGeom prst="straightConnector1">
            <a:avLst/>
          </a:prstGeom>
          <a:ln w="28575">
            <a:solidFill>
              <a:schemeClr val="tx1"/>
            </a:solidFill>
            <a:beve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60964" y="1804843"/>
            <a:ext cx="734496" cy="461665"/>
          </a:xfrm>
          <a:prstGeom prst="rect">
            <a:avLst/>
          </a:prstGeom>
        </p:spPr>
        <p:txBody>
          <a:bodyPr wrap="none">
            <a:spAutoFit/>
          </a:bodyPr>
          <a:lstStyle/>
          <a:p>
            <a:pPr lvl="0" algn="ctr"/>
            <a:r>
              <a:rPr lang="en-US" sz="2400" dirty="0" smtClean="0">
                <a:solidFill>
                  <a:prstClr val="black"/>
                </a:solidFill>
              </a:rPr>
              <a:t>GPU</a:t>
            </a:r>
            <a:endParaRPr lang="en-US" sz="2400" dirty="0">
              <a:solidFill>
                <a:prstClr val="black"/>
              </a:solidFill>
            </a:endParaRPr>
          </a:p>
        </p:txBody>
      </p:sp>
      <p:sp>
        <p:nvSpPr>
          <p:cNvPr id="24" name="Rounded Rectangle 23"/>
          <p:cNvSpPr/>
          <p:nvPr/>
        </p:nvSpPr>
        <p:spPr>
          <a:xfrm>
            <a:off x="581248" y="4152816"/>
            <a:ext cx="1527015" cy="72152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prstClr val="black"/>
                </a:solidFill>
              </a:rPr>
              <a:t>Dump </a:t>
            </a:r>
            <a:r>
              <a:rPr lang="en-US" sz="2400" dirty="0" smtClean="0">
                <a:solidFill>
                  <a:prstClr val="black"/>
                </a:solidFill>
              </a:rPr>
              <a:t>file</a:t>
            </a:r>
            <a:endParaRPr lang="en-US" sz="2400" dirty="0">
              <a:solidFill>
                <a:prstClr val="black"/>
              </a:solidFill>
            </a:endParaRPr>
          </a:p>
        </p:txBody>
      </p:sp>
      <p:sp>
        <p:nvSpPr>
          <p:cNvPr id="32" name="Rectangle 31"/>
          <p:cNvSpPr/>
          <p:nvPr/>
        </p:nvSpPr>
        <p:spPr>
          <a:xfrm>
            <a:off x="3367524" y="2310595"/>
            <a:ext cx="5451406" cy="3065410"/>
          </a:xfrm>
          <a:prstGeom prst="rect">
            <a:avLst/>
          </a:prstGeom>
          <a:solidFill>
            <a:schemeClr val="accent3">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Rectangle 32"/>
          <p:cNvSpPr/>
          <p:nvPr/>
        </p:nvSpPr>
        <p:spPr>
          <a:xfrm>
            <a:off x="6224078" y="2653726"/>
            <a:ext cx="1547900" cy="15266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Out of the block processing</a:t>
            </a:r>
            <a:endParaRPr lang="en-US" sz="2400" dirty="0">
              <a:solidFill>
                <a:schemeClr val="tx1"/>
              </a:solidFill>
            </a:endParaRPr>
          </a:p>
        </p:txBody>
      </p:sp>
      <p:sp>
        <p:nvSpPr>
          <p:cNvPr id="34" name="Rectangle 33"/>
          <p:cNvSpPr/>
          <p:nvPr/>
        </p:nvSpPr>
        <p:spPr>
          <a:xfrm>
            <a:off x="7273017" y="1839687"/>
            <a:ext cx="1659429" cy="461665"/>
          </a:xfrm>
          <a:prstGeom prst="rect">
            <a:avLst/>
          </a:prstGeom>
        </p:spPr>
        <p:txBody>
          <a:bodyPr wrap="none">
            <a:spAutoFit/>
          </a:bodyPr>
          <a:lstStyle/>
          <a:p>
            <a:pPr lvl="0" algn="ctr"/>
            <a:r>
              <a:rPr lang="en-US" sz="2400" dirty="0" smtClean="0">
                <a:solidFill>
                  <a:prstClr val="black"/>
                </a:solidFill>
              </a:rPr>
              <a:t>CPU &amp; RAM</a:t>
            </a:r>
            <a:endParaRPr lang="en-US" sz="2400" dirty="0">
              <a:solidFill>
                <a:prstClr val="black"/>
              </a:solidFill>
            </a:endParaRPr>
          </a:p>
        </p:txBody>
      </p:sp>
      <p:sp>
        <p:nvSpPr>
          <p:cNvPr id="21" name="Rounded Rectangle 20"/>
          <p:cNvSpPr/>
          <p:nvPr/>
        </p:nvSpPr>
        <p:spPr>
          <a:xfrm>
            <a:off x="3572667" y="2528900"/>
            <a:ext cx="2438574" cy="2052228"/>
          </a:xfrm>
          <a:prstGeom prst="roundRect">
            <a:avLst>
              <a:gd name="adj" fmla="val 1536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dirty="0">
              <a:solidFill>
                <a:prstClr val="black"/>
              </a:solidFill>
            </a:endParaRPr>
          </a:p>
        </p:txBody>
      </p:sp>
      <p:sp>
        <p:nvSpPr>
          <p:cNvPr id="23" name="Rectangle 22"/>
          <p:cNvSpPr/>
          <p:nvPr/>
        </p:nvSpPr>
        <p:spPr>
          <a:xfrm>
            <a:off x="2867659" y="6057292"/>
            <a:ext cx="3060340" cy="6449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Aggregation task</a:t>
            </a:r>
            <a:endParaRPr lang="en-US" sz="2400" dirty="0">
              <a:solidFill>
                <a:schemeClr val="tx1"/>
              </a:solidFill>
            </a:endParaRPr>
          </a:p>
        </p:txBody>
      </p:sp>
      <p:cxnSp>
        <p:nvCxnSpPr>
          <p:cNvPr id="25" name="Straight Arrow Connector 24"/>
          <p:cNvCxnSpPr/>
          <p:nvPr/>
        </p:nvCxnSpPr>
        <p:spPr>
          <a:xfrm flipV="1">
            <a:off x="7005287" y="4181364"/>
            <a:ext cx="950" cy="1535734"/>
          </a:xfrm>
          <a:prstGeom prst="straightConnector1">
            <a:avLst/>
          </a:prstGeom>
          <a:ln w="28575">
            <a:solidFill>
              <a:schemeClr val="tx1"/>
            </a:solidFill>
            <a:beve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087058" y="5717098"/>
            <a:ext cx="5113234" cy="0"/>
          </a:xfrm>
          <a:prstGeom prst="straightConnector1">
            <a:avLst/>
          </a:prstGeom>
          <a:ln w="28575">
            <a:solidFill>
              <a:schemeClr val="tx1"/>
            </a:solidFill>
            <a:headEnd type="none" w="lg" len="lg"/>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77299" y="2636912"/>
            <a:ext cx="2433942" cy="1200329"/>
          </a:xfrm>
          <a:prstGeom prst="rect">
            <a:avLst/>
          </a:prstGeom>
        </p:spPr>
        <p:txBody>
          <a:bodyPr wrap="square">
            <a:spAutoFit/>
          </a:bodyPr>
          <a:lstStyle/>
          <a:p>
            <a:pPr lvl="0" algn="ctr"/>
            <a:r>
              <a:rPr lang="en-US" sz="2400" dirty="0">
                <a:solidFill>
                  <a:prstClr val="black"/>
                </a:solidFill>
              </a:rPr>
              <a:t>Shared memory with preliminary results</a:t>
            </a:r>
          </a:p>
        </p:txBody>
      </p:sp>
      <p:graphicFrame>
        <p:nvGraphicFramePr>
          <p:cNvPr id="19" name="Table 18"/>
          <p:cNvGraphicFramePr>
            <a:graphicFrameLocks noGrp="1"/>
          </p:cNvGraphicFramePr>
          <p:nvPr>
            <p:extLst>
              <p:ext uri="{D42A27DB-BD31-4B8C-83A1-F6EECF244321}">
                <p14:modId xmlns:p14="http://schemas.microsoft.com/office/powerpoint/2010/main" val="597139683"/>
              </p:ext>
            </p:extLst>
          </p:nvPr>
        </p:nvGraphicFramePr>
        <p:xfrm>
          <a:off x="3815916" y="3958260"/>
          <a:ext cx="1956024" cy="370840"/>
        </p:xfrm>
        <a:graphic>
          <a:graphicData uri="http://schemas.openxmlformats.org/drawingml/2006/table">
            <a:tbl>
              <a:tblPr firstRow="1" bandRow="1">
                <a:tableStyleId>{5C22544A-7EE6-4342-B048-85BDC9FD1C3A}</a:tableStyleId>
              </a:tblPr>
              <a:tblGrid>
                <a:gridCol w="244503">
                  <a:extLst>
                    <a:ext uri="{9D8B030D-6E8A-4147-A177-3AD203B41FA5}">
                      <a16:colId xmlns:a16="http://schemas.microsoft.com/office/drawing/2014/main" val="2907260665"/>
                    </a:ext>
                  </a:extLst>
                </a:gridCol>
                <a:gridCol w="244503">
                  <a:extLst>
                    <a:ext uri="{9D8B030D-6E8A-4147-A177-3AD203B41FA5}">
                      <a16:colId xmlns:a16="http://schemas.microsoft.com/office/drawing/2014/main" val="3630567876"/>
                    </a:ext>
                  </a:extLst>
                </a:gridCol>
                <a:gridCol w="244503">
                  <a:extLst>
                    <a:ext uri="{9D8B030D-6E8A-4147-A177-3AD203B41FA5}">
                      <a16:colId xmlns:a16="http://schemas.microsoft.com/office/drawing/2014/main" val="2342420989"/>
                    </a:ext>
                  </a:extLst>
                </a:gridCol>
                <a:gridCol w="244503">
                  <a:extLst>
                    <a:ext uri="{9D8B030D-6E8A-4147-A177-3AD203B41FA5}">
                      <a16:colId xmlns:a16="http://schemas.microsoft.com/office/drawing/2014/main" val="3607116625"/>
                    </a:ext>
                  </a:extLst>
                </a:gridCol>
                <a:gridCol w="244503">
                  <a:extLst>
                    <a:ext uri="{9D8B030D-6E8A-4147-A177-3AD203B41FA5}">
                      <a16:colId xmlns:a16="http://schemas.microsoft.com/office/drawing/2014/main" val="3049613256"/>
                    </a:ext>
                  </a:extLst>
                </a:gridCol>
                <a:gridCol w="244503">
                  <a:extLst>
                    <a:ext uri="{9D8B030D-6E8A-4147-A177-3AD203B41FA5}">
                      <a16:colId xmlns:a16="http://schemas.microsoft.com/office/drawing/2014/main" val="849296749"/>
                    </a:ext>
                  </a:extLst>
                </a:gridCol>
                <a:gridCol w="244503">
                  <a:extLst>
                    <a:ext uri="{9D8B030D-6E8A-4147-A177-3AD203B41FA5}">
                      <a16:colId xmlns:a16="http://schemas.microsoft.com/office/drawing/2014/main" val="2241320317"/>
                    </a:ext>
                  </a:extLst>
                </a:gridCol>
                <a:gridCol w="244503">
                  <a:extLst>
                    <a:ext uri="{9D8B030D-6E8A-4147-A177-3AD203B41FA5}">
                      <a16:colId xmlns:a16="http://schemas.microsoft.com/office/drawing/2014/main" val="4031213527"/>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1222882"/>
                  </a:ext>
                </a:extLst>
              </a:tr>
            </a:tbl>
          </a:graphicData>
        </a:graphic>
      </p:graphicFrame>
      <p:sp>
        <p:nvSpPr>
          <p:cNvPr id="42" name="Rounded Rectangle 41"/>
          <p:cNvSpPr/>
          <p:nvPr/>
        </p:nvSpPr>
        <p:spPr>
          <a:xfrm>
            <a:off x="7190215" y="4473837"/>
            <a:ext cx="1527015" cy="72152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a:solidFill>
                  <a:prstClr val="black"/>
                </a:solidFill>
              </a:rPr>
              <a:t>Dump </a:t>
            </a:r>
            <a:r>
              <a:rPr lang="en-US" sz="2400" dirty="0" smtClean="0">
                <a:solidFill>
                  <a:prstClr val="black"/>
                </a:solidFill>
              </a:rPr>
              <a:t>file</a:t>
            </a:r>
            <a:endParaRPr lang="en-US" sz="2400" dirty="0">
              <a:solidFill>
                <a:prstClr val="black"/>
              </a:solidFill>
            </a:endParaRPr>
          </a:p>
        </p:txBody>
      </p:sp>
      <p:cxnSp>
        <p:nvCxnSpPr>
          <p:cNvPr id="43" name="Straight Arrow Connector 42"/>
          <p:cNvCxnSpPr>
            <a:stCxn id="33" idx="0"/>
          </p:cNvCxnSpPr>
          <p:nvPr/>
        </p:nvCxnSpPr>
        <p:spPr>
          <a:xfrm flipV="1">
            <a:off x="6998028" y="2132858"/>
            <a:ext cx="8209" cy="520868"/>
          </a:xfrm>
          <a:prstGeom prst="straightConnector1">
            <a:avLst/>
          </a:prstGeom>
          <a:ln w="28575">
            <a:solidFill>
              <a:schemeClr val="tx1"/>
            </a:solidFill>
            <a:beve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339752" y="3898697"/>
            <a:ext cx="0" cy="1818401"/>
          </a:xfrm>
          <a:prstGeom prst="straightConnector1">
            <a:avLst/>
          </a:prstGeom>
          <a:ln w="28575">
            <a:solidFill>
              <a:schemeClr val="tx1"/>
            </a:solidFill>
            <a:beve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55" name="Freeform 54"/>
          <p:cNvSpPr/>
          <p:nvPr/>
        </p:nvSpPr>
        <p:spPr>
          <a:xfrm>
            <a:off x="2917371" y="3338286"/>
            <a:ext cx="899886" cy="843077"/>
          </a:xfrm>
          <a:custGeom>
            <a:avLst/>
            <a:gdLst>
              <a:gd name="connsiteX0" fmla="*/ 0 w 899886"/>
              <a:gd name="connsiteY0" fmla="*/ 0 h 843077"/>
              <a:gd name="connsiteX1" fmla="*/ 246743 w 899886"/>
              <a:gd name="connsiteY1" fmla="*/ 87085 h 843077"/>
              <a:gd name="connsiteX2" fmla="*/ 333829 w 899886"/>
              <a:gd name="connsiteY2" fmla="*/ 333828 h 843077"/>
              <a:gd name="connsiteX3" fmla="*/ 377372 w 899886"/>
              <a:gd name="connsiteY3" fmla="*/ 638628 h 843077"/>
              <a:gd name="connsiteX4" fmla="*/ 551543 w 899886"/>
              <a:gd name="connsiteY4" fmla="*/ 812800 h 843077"/>
              <a:gd name="connsiteX5" fmla="*/ 899886 w 899886"/>
              <a:gd name="connsiteY5" fmla="*/ 841828 h 84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886" h="843077">
                <a:moveTo>
                  <a:pt x="0" y="0"/>
                </a:moveTo>
                <a:cubicBezTo>
                  <a:pt x="95552" y="15723"/>
                  <a:pt x="191105" y="31447"/>
                  <a:pt x="246743" y="87085"/>
                </a:cubicBezTo>
                <a:cubicBezTo>
                  <a:pt x="302381" y="142723"/>
                  <a:pt x="312058" y="241904"/>
                  <a:pt x="333829" y="333828"/>
                </a:cubicBezTo>
                <a:cubicBezTo>
                  <a:pt x="355600" y="425752"/>
                  <a:pt x="341086" y="558799"/>
                  <a:pt x="377372" y="638628"/>
                </a:cubicBezTo>
                <a:cubicBezTo>
                  <a:pt x="413658" y="718457"/>
                  <a:pt x="464457" y="778933"/>
                  <a:pt x="551543" y="812800"/>
                </a:cubicBezTo>
                <a:cubicBezTo>
                  <a:pt x="638629" y="846667"/>
                  <a:pt x="769257" y="844247"/>
                  <a:pt x="899886" y="841828"/>
                </a:cubicBezTo>
              </a:path>
            </a:pathLst>
          </a:custGeom>
          <a:noFill/>
          <a:ln>
            <a:headEnd type="oval"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p:cNvSpPr/>
          <p:nvPr/>
        </p:nvSpPr>
        <p:spPr>
          <a:xfrm>
            <a:off x="2830286" y="3889829"/>
            <a:ext cx="1567543" cy="809285"/>
          </a:xfrm>
          <a:custGeom>
            <a:avLst/>
            <a:gdLst>
              <a:gd name="connsiteX0" fmla="*/ 1567543 w 1567543"/>
              <a:gd name="connsiteY0" fmla="*/ 449942 h 822230"/>
              <a:gd name="connsiteX1" fmla="*/ 1422400 w 1567543"/>
              <a:gd name="connsiteY1" fmla="*/ 711200 h 822230"/>
              <a:gd name="connsiteX2" fmla="*/ 870857 w 1567543"/>
              <a:gd name="connsiteY2" fmla="*/ 812800 h 822230"/>
              <a:gd name="connsiteX3" fmla="*/ 377371 w 1567543"/>
              <a:gd name="connsiteY3" fmla="*/ 725714 h 822230"/>
              <a:gd name="connsiteX4" fmla="*/ 0 w 1567543"/>
              <a:gd name="connsiteY4" fmla="*/ 0 h 822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543" h="822230">
                <a:moveTo>
                  <a:pt x="1567543" y="449942"/>
                </a:moveTo>
                <a:cubicBezTo>
                  <a:pt x="1553028" y="550333"/>
                  <a:pt x="1538514" y="650724"/>
                  <a:pt x="1422400" y="711200"/>
                </a:cubicBezTo>
                <a:cubicBezTo>
                  <a:pt x="1306286" y="771676"/>
                  <a:pt x="1045028" y="810381"/>
                  <a:pt x="870857" y="812800"/>
                </a:cubicBezTo>
                <a:cubicBezTo>
                  <a:pt x="696685" y="815219"/>
                  <a:pt x="522514" y="861181"/>
                  <a:pt x="377371" y="725714"/>
                </a:cubicBezTo>
                <a:cubicBezTo>
                  <a:pt x="232228" y="590247"/>
                  <a:pt x="116114" y="295123"/>
                  <a:pt x="0" y="0"/>
                </a:cubicBezTo>
              </a:path>
            </a:pathLst>
          </a:custGeom>
          <a:noFill/>
          <a:ln>
            <a:headEnd type="triangle" w="lg" len="lg"/>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flipV="1">
            <a:off x="4397829" y="5717098"/>
            <a:ext cx="0" cy="327125"/>
          </a:xfrm>
          <a:prstGeom prst="straightConnector1">
            <a:avLst/>
          </a:prstGeom>
          <a:ln w="28575">
            <a:solidFill>
              <a:schemeClr val="tx1"/>
            </a:solidFill>
            <a:beve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72" name="Freeform 71"/>
          <p:cNvSpPr/>
          <p:nvPr/>
        </p:nvSpPr>
        <p:spPr>
          <a:xfrm>
            <a:off x="5216678" y="4189615"/>
            <a:ext cx="1263534" cy="633467"/>
          </a:xfrm>
          <a:custGeom>
            <a:avLst/>
            <a:gdLst>
              <a:gd name="connsiteX0" fmla="*/ 0 w 1263534"/>
              <a:gd name="connsiteY0" fmla="*/ 149629 h 633467"/>
              <a:gd name="connsiteX1" fmla="*/ 565265 w 1263534"/>
              <a:gd name="connsiteY1" fmla="*/ 631767 h 633467"/>
              <a:gd name="connsiteX2" fmla="*/ 1263534 w 1263534"/>
              <a:gd name="connsiteY2" fmla="*/ 0 h 633467"/>
            </a:gdLst>
            <a:ahLst/>
            <a:cxnLst>
              <a:cxn ang="0">
                <a:pos x="connsiteX0" y="connsiteY0"/>
              </a:cxn>
              <a:cxn ang="0">
                <a:pos x="connsiteX1" y="connsiteY1"/>
              </a:cxn>
              <a:cxn ang="0">
                <a:pos x="connsiteX2" y="connsiteY2"/>
              </a:cxn>
            </a:cxnLst>
            <a:rect l="l" t="t" r="r" b="b"/>
            <a:pathLst>
              <a:path w="1263534" h="633467">
                <a:moveTo>
                  <a:pt x="0" y="149629"/>
                </a:moveTo>
                <a:cubicBezTo>
                  <a:pt x="177338" y="403167"/>
                  <a:pt x="354676" y="656705"/>
                  <a:pt x="565265" y="631767"/>
                </a:cubicBezTo>
                <a:cubicBezTo>
                  <a:pt x="775854" y="606829"/>
                  <a:pt x="1136072" y="108065"/>
                  <a:pt x="1263534" y="0"/>
                </a:cubicBezTo>
              </a:path>
            </a:pathLst>
          </a:custGeom>
          <a:noFill/>
          <a:ln>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5128260" y="4078958"/>
            <a:ext cx="1548853" cy="1102977"/>
          </a:xfrm>
          <a:custGeom>
            <a:avLst/>
            <a:gdLst>
              <a:gd name="connsiteX0" fmla="*/ 1356360 w 1548853"/>
              <a:gd name="connsiteY0" fmla="*/ 96802 h 1102977"/>
              <a:gd name="connsiteX1" fmla="*/ 1516380 w 1548853"/>
              <a:gd name="connsiteY1" fmla="*/ 12982 h 1102977"/>
              <a:gd name="connsiteX2" fmla="*/ 1455420 w 1548853"/>
              <a:gd name="connsiteY2" fmla="*/ 340642 h 1102977"/>
              <a:gd name="connsiteX3" fmla="*/ 609600 w 1548853"/>
              <a:gd name="connsiteY3" fmla="*/ 1102642 h 1102977"/>
              <a:gd name="connsiteX4" fmla="*/ 0 w 1548853"/>
              <a:gd name="connsiteY4" fmla="*/ 241582 h 1102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853" h="1102977">
                <a:moveTo>
                  <a:pt x="1356360" y="96802"/>
                </a:moveTo>
                <a:cubicBezTo>
                  <a:pt x="1428115" y="34572"/>
                  <a:pt x="1499870" y="-27658"/>
                  <a:pt x="1516380" y="12982"/>
                </a:cubicBezTo>
                <a:cubicBezTo>
                  <a:pt x="1532890" y="53622"/>
                  <a:pt x="1606550" y="159032"/>
                  <a:pt x="1455420" y="340642"/>
                </a:cubicBezTo>
                <a:cubicBezTo>
                  <a:pt x="1304290" y="522252"/>
                  <a:pt x="852170" y="1119152"/>
                  <a:pt x="609600" y="1102642"/>
                </a:cubicBezTo>
                <a:cubicBezTo>
                  <a:pt x="367030" y="1086132"/>
                  <a:pt x="183515" y="663857"/>
                  <a:pt x="0" y="241582"/>
                </a:cubicBezTo>
              </a:path>
            </a:pathLst>
          </a:custGeom>
          <a:noFill/>
          <a:ln>
            <a:headEnd type="ova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291747" y="4473837"/>
            <a:ext cx="414051" cy="37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81" name="Oval 80"/>
          <p:cNvSpPr/>
          <p:nvPr/>
        </p:nvSpPr>
        <p:spPr>
          <a:xfrm>
            <a:off x="5583027" y="4608164"/>
            <a:ext cx="414051" cy="37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82" name="Oval 81"/>
          <p:cNvSpPr/>
          <p:nvPr/>
        </p:nvSpPr>
        <p:spPr>
          <a:xfrm>
            <a:off x="3103302" y="3812479"/>
            <a:ext cx="414051" cy="37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83" name="Oval 82"/>
          <p:cNvSpPr/>
          <p:nvPr/>
        </p:nvSpPr>
        <p:spPr>
          <a:xfrm>
            <a:off x="3189966" y="4510711"/>
            <a:ext cx="414051" cy="378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pic>
        <p:nvPicPr>
          <p:cNvPr id="35" name="Picture 2" descr="http://cdn.mysitemyway.com/etc-mysitemyway/icons/legacy-previews/icons-256/green-jelly-icons-animals/013167-green-jelly-icon-animals-animal-turtle3-sc4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94797">
            <a:off x="7841766" y="2339893"/>
            <a:ext cx="907376" cy="9073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www.newdesignfile.com/postpic/2010/05/rocket-icon-transparent-background_3424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446" y="2402733"/>
            <a:ext cx="977434" cy="97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9318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76442" y="1520788"/>
            <a:ext cx="6707826" cy="5036680"/>
          </a:xfrm>
          <a:prstGeom prst="rect">
            <a:avLst/>
          </a:prstGeom>
        </p:spPr>
      </p:pic>
      <p:sp>
        <p:nvSpPr>
          <p:cNvPr id="2" name="Title 1"/>
          <p:cNvSpPr>
            <a:spLocks noGrp="1"/>
          </p:cNvSpPr>
          <p:nvPr>
            <p:ph type="title"/>
          </p:nvPr>
        </p:nvSpPr>
        <p:spPr>
          <a:xfrm>
            <a:off x="0" y="116217"/>
            <a:ext cx="9144000" cy="1143000"/>
          </a:xfrm>
        </p:spPr>
        <p:txBody>
          <a:bodyPr>
            <a:noAutofit/>
          </a:bodyPr>
          <a:lstStyle/>
          <a:p>
            <a:r>
              <a:rPr lang="en-US" sz="3200" b="1" dirty="0" smtClean="0"/>
              <a:t>Speeding up memory </a:t>
            </a:r>
            <a:r>
              <a:rPr lang="en-US" sz="3200" b="1" dirty="0"/>
              <a:t>forensics </a:t>
            </a:r>
            <a:r>
              <a:rPr lang="en-US" sz="3200" b="1" dirty="0" smtClean="0"/>
              <a:t>by </a:t>
            </a:r>
            <a:br>
              <a:rPr lang="en-US" sz="3200" b="1" dirty="0" smtClean="0"/>
            </a:br>
            <a:r>
              <a:rPr lang="en-US" sz="3200" b="1" dirty="0" smtClean="0"/>
              <a:t>CUDA-enabled </a:t>
            </a:r>
            <a:r>
              <a:rPr lang="en-US" sz="3200" b="1" dirty="0"/>
              <a:t>GPU </a:t>
            </a:r>
            <a:r>
              <a:rPr lang="en-US" sz="3200" b="1" dirty="0" smtClean="0"/>
              <a:t>hardware </a:t>
            </a:r>
            <a:endParaRPr lang="en-US" sz="3200" b="1" dirty="0"/>
          </a:p>
        </p:txBody>
      </p:sp>
      <p:sp>
        <p:nvSpPr>
          <p:cNvPr id="5" name="TextBox 4"/>
          <p:cNvSpPr txBox="1"/>
          <p:nvPr/>
        </p:nvSpPr>
        <p:spPr>
          <a:xfrm rot="16200000">
            <a:off x="-666033" y="3699579"/>
            <a:ext cx="2103974" cy="523220"/>
          </a:xfrm>
          <a:prstGeom prst="rect">
            <a:avLst/>
          </a:prstGeom>
          <a:noFill/>
        </p:spPr>
        <p:txBody>
          <a:bodyPr wrap="none" rtlCol="0">
            <a:spAutoFit/>
          </a:bodyPr>
          <a:lstStyle/>
          <a:p>
            <a:r>
              <a:rPr lang="en-US" sz="2800" dirty="0" smtClean="0"/>
              <a:t>Duration, sec</a:t>
            </a:r>
            <a:endParaRPr lang="en-US" sz="2800" dirty="0"/>
          </a:p>
        </p:txBody>
      </p:sp>
      <p:sp>
        <p:nvSpPr>
          <p:cNvPr id="9" name="TextBox 8"/>
          <p:cNvSpPr txBox="1"/>
          <p:nvPr/>
        </p:nvSpPr>
        <p:spPr>
          <a:xfrm>
            <a:off x="2735796" y="6334780"/>
            <a:ext cx="2355068" cy="523220"/>
          </a:xfrm>
          <a:prstGeom prst="rect">
            <a:avLst/>
          </a:prstGeom>
          <a:noFill/>
        </p:spPr>
        <p:txBody>
          <a:bodyPr wrap="none" rtlCol="0">
            <a:spAutoFit/>
          </a:bodyPr>
          <a:lstStyle/>
          <a:p>
            <a:r>
              <a:rPr lang="en-US" sz="2800" dirty="0" smtClean="0"/>
              <a:t>Dump size, Mb</a:t>
            </a:r>
            <a:endParaRPr lang="en-US" sz="2800" dirty="0"/>
          </a:p>
        </p:txBody>
      </p:sp>
      <p:sp>
        <p:nvSpPr>
          <p:cNvPr id="6" name="TextBox 5"/>
          <p:cNvSpPr txBox="1"/>
          <p:nvPr/>
        </p:nvSpPr>
        <p:spPr>
          <a:xfrm>
            <a:off x="6516216" y="1826821"/>
            <a:ext cx="2720271" cy="954107"/>
          </a:xfrm>
          <a:prstGeom prst="rect">
            <a:avLst/>
          </a:prstGeom>
          <a:noFill/>
        </p:spPr>
        <p:txBody>
          <a:bodyPr wrap="square" rtlCol="0">
            <a:spAutoFit/>
          </a:bodyPr>
          <a:lstStyle/>
          <a:p>
            <a:r>
              <a:rPr lang="en-US" sz="2800" dirty="0" smtClean="0"/>
              <a:t>only CPU,</a:t>
            </a:r>
            <a:br>
              <a:rPr lang="en-US" sz="2800" dirty="0" smtClean="0"/>
            </a:br>
            <a:r>
              <a:rPr lang="en-US" sz="2800" dirty="0" smtClean="0"/>
              <a:t>Intel i7-4870HQ</a:t>
            </a:r>
            <a:endParaRPr lang="en-US" sz="2800" dirty="0"/>
          </a:p>
        </p:txBody>
      </p:sp>
      <p:sp>
        <p:nvSpPr>
          <p:cNvPr id="11" name="TextBox 10"/>
          <p:cNvSpPr txBox="1"/>
          <p:nvPr/>
        </p:nvSpPr>
        <p:spPr>
          <a:xfrm>
            <a:off x="6336196" y="3789040"/>
            <a:ext cx="3018706" cy="954107"/>
          </a:xfrm>
          <a:prstGeom prst="rect">
            <a:avLst/>
          </a:prstGeom>
          <a:noFill/>
        </p:spPr>
        <p:txBody>
          <a:bodyPr wrap="square" rtlCol="0">
            <a:spAutoFit/>
          </a:bodyPr>
          <a:lstStyle/>
          <a:p>
            <a:r>
              <a:rPr lang="en-US" sz="2800" dirty="0" smtClean="0"/>
              <a:t>GPU &amp; CPU</a:t>
            </a:r>
            <a:br>
              <a:rPr lang="en-US" sz="2800" dirty="0" smtClean="0"/>
            </a:br>
            <a:r>
              <a:rPr lang="en-US" sz="2800" dirty="0" smtClean="0"/>
              <a:t>GeForce </a:t>
            </a:r>
            <a:r>
              <a:rPr lang="en-US" sz="2800" dirty="0"/>
              <a:t>GTX 980M</a:t>
            </a:r>
          </a:p>
        </p:txBody>
      </p:sp>
      <p:cxnSp>
        <p:nvCxnSpPr>
          <p:cNvPr id="12" name="Straight Connector 11"/>
          <p:cNvCxnSpPr/>
          <p:nvPr/>
        </p:nvCxnSpPr>
        <p:spPr>
          <a:xfrm>
            <a:off x="6516216" y="2780928"/>
            <a:ext cx="2464194" cy="0"/>
          </a:xfrm>
          <a:prstGeom prst="line">
            <a:avLst/>
          </a:prstGeom>
          <a:ln w="57150">
            <a:solidFill>
              <a:srgbClr val="0A0AD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08204" y="4743147"/>
            <a:ext cx="27003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21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648"/>
            <a:ext cx="9144000" cy="1143000"/>
          </a:xfrm>
        </p:spPr>
        <p:txBody>
          <a:bodyPr>
            <a:normAutofit/>
          </a:bodyPr>
          <a:lstStyle/>
          <a:p>
            <a:r>
              <a:rPr lang="en-US" sz="3600" b="1" dirty="0" smtClean="0"/>
              <a:t>Conclusions</a:t>
            </a:r>
            <a:endParaRPr lang="en-US" sz="3600" b="1" dirty="0"/>
          </a:p>
        </p:txBody>
      </p:sp>
      <p:sp>
        <p:nvSpPr>
          <p:cNvPr id="3" name="Content Placeholder 2"/>
          <p:cNvSpPr>
            <a:spLocks noGrp="1"/>
          </p:cNvSpPr>
          <p:nvPr>
            <p:ph idx="1"/>
          </p:nvPr>
        </p:nvSpPr>
        <p:spPr>
          <a:xfrm>
            <a:off x="228600" y="1628800"/>
            <a:ext cx="8686800" cy="4525963"/>
          </a:xfrm>
        </p:spPr>
        <p:txBody>
          <a:bodyPr>
            <a:normAutofit/>
          </a:bodyPr>
          <a:lstStyle/>
          <a:p>
            <a:pPr>
              <a:lnSpc>
                <a:spcPct val="150000"/>
              </a:lnSpc>
            </a:pPr>
            <a:r>
              <a:rPr lang="en-US" dirty="0" smtClean="0"/>
              <a:t>Prototype of the most hidden code – a </a:t>
            </a:r>
            <a:r>
              <a:rPr lang="en-US" dirty="0" err="1" smtClean="0"/>
              <a:t>HighStem</a:t>
            </a:r>
            <a:endParaRPr lang="en-US" dirty="0" smtClean="0"/>
          </a:p>
          <a:p>
            <a:pPr>
              <a:lnSpc>
                <a:spcPct val="150000"/>
              </a:lnSpc>
            </a:pPr>
            <a:r>
              <a:rPr lang="en-US" dirty="0" smtClean="0"/>
              <a:t>Ideas to locate executable code</a:t>
            </a:r>
          </a:p>
          <a:p>
            <a:pPr>
              <a:lnSpc>
                <a:spcPct val="150000"/>
              </a:lnSpc>
            </a:pPr>
            <a:r>
              <a:rPr lang="en-US" dirty="0" smtClean="0"/>
              <a:t>Using CUDA to </a:t>
            </a:r>
            <a:r>
              <a:rPr lang="en-US" dirty="0"/>
              <a:t>speed up memory </a:t>
            </a:r>
            <a:r>
              <a:rPr lang="en-US" dirty="0" smtClean="0"/>
              <a:t>dump analysis</a:t>
            </a:r>
            <a:endParaRPr lang="en-US" dirty="0"/>
          </a:p>
        </p:txBody>
      </p:sp>
      <p:pic>
        <p:nvPicPr>
          <p:cNvPr id="1026" name="Picture 2" descr="http://www.i-s-d.org/sites/default/files/uploads/WorkInProgr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370" y="4503057"/>
            <a:ext cx="2989260" cy="144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5860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 y="116632"/>
            <a:ext cx="9144508" cy="1143000"/>
          </a:xfrm>
        </p:spPr>
        <p:txBody>
          <a:bodyPr>
            <a:noAutofit/>
          </a:bodyPr>
          <a:lstStyle/>
          <a:p>
            <a:r>
              <a:rPr lang="en-US" sz="3200" b="1" dirty="0"/>
              <a:t>#1: </a:t>
            </a:r>
            <a:r>
              <a:rPr lang="en-US" sz="3200" b="1" dirty="0" err="1" smtClean="0"/>
              <a:t>MemoryMon</a:t>
            </a:r>
            <a:r>
              <a:rPr lang="en-US" sz="3200" b="1" dirty="0" smtClean="0"/>
              <a:t> monitors memory changes to track programs </a:t>
            </a:r>
            <a:r>
              <a:rPr lang="en-US" sz="3200" b="1" dirty="0"/>
              <a:t>activities in </a:t>
            </a:r>
            <a:r>
              <a:rPr lang="en-US" sz="3200" b="1" dirty="0" smtClean="0"/>
              <a:t>real </a:t>
            </a:r>
            <a:r>
              <a:rPr lang="en-US" sz="3200" b="1" dirty="0"/>
              <a:t>time</a:t>
            </a:r>
          </a:p>
        </p:txBody>
      </p:sp>
      <p:sp>
        <p:nvSpPr>
          <p:cNvPr id="3" name="Content Placeholder 2"/>
          <p:cNvSpPr>
            <a:spLocks noGrp="1"/>
          </p:cNvSpPr>
          <p:nvPr>
            <p:ph idx="1"/>
          </p:nvPr>
        </p:nvSpPr>
        <p:spPr>
          <a:xfrm>
            <a:off x="143508" y="1232756"/>
            <a:ext cx="8229600" cy="4705983"/>
          </a:xfrm>
        </p:spPr>
        <p:txBody>
          <a:bodyPr/>
          <a:lstStyle/>
          <a:p>
            <a:r>
              <a:rPr lang="en-US" dirty="0" smtClean="0"/>
              <a:t> </a:t>
            </a:r>
          </a:p>
          <a:p>
            <a:endParaRPr lang="en-US" dirty="0"/>
          </a:p>
          <a:p>
            <a:endParaRPr lang="en-US" dirty="0" smtClean="0"/>
          </a:p>
          <a:p>
            <a:endParaRPr lang="en-US" dirty="0" smtClean="0"/>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32739" b="71174"/>
          <a:stretch/>
        </p:blipFill>
        <p:spPr bwMode="auto">
          <a:xfrm>
            <a:off x="544288" y="1304764"/>
            <a:ext cx="8060160" cy="1622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24824" y="3104964"/>
            <a:ext cx="8551632" cy="584775"/>
          </a:xfrm>
          <a:prstGeom prst="rect">
            <a:avLst/>
          </a:prstGeom>
        </p:spPr>
        <p:txBody>
          <a:bodyPr wrap="square">
            <a:spAutoFit/>
          </a:bodyPr>
          <a:lstStyle/>
          <a:p>
            <a:pPr marL="342900" lvl="0" indent="-342900">
              <a:spcBef>
                <a:spcPct val="20000"/>
              </a:spcBef>
              <a:buFont typeface="Arial" pitchFamily="34" charset="0"/>
              <a:buChar char="•"/>
            </a:pPr>
            <a:r>
              <a:rPr lang="en-US" sz="3200" dirty="0" err="1" smtClean="0">
                <a:solidFill>
                  <a:prstClr val="black"/>
                </a:solidFill>
              </a:rPr>
              <a:t>MemoryMon</a:t>
            </a:r>
            <a:endParaRPr lang="en-US" sz="3200" dirty="0">
              <a:solidFill>
                <a:prstClr val="black"/>
              </a:solidFill>
            </a:endParaRPr>
          </a:p>
        </p:txBody>
      </p:sp>
    </p:spTree>
    <p:extLst>
      <p:ext uri="{BB962C8B-B14F-4D97-AF65-F5344CB8AC3E}">
        <p14:creationId xmlns:p14="http://schemas.microsoft.com/office/powerpoint/2010/main" val="41616124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 y="116632"/>
            <a:ext cx="9144508" cy="1143000"/>
          </a:xfrm>
        </p:spPr>
        <p:txBody>
          <a:bodyPr>
            <a:noAutofit/>
          </a:bodyPr>
          <a:lstStyle/>
          <a:p>
            <a:r>
              <a:rPr lang="en-US" sz="3200" b="1" dirty="0"/>
              <a:t>#1: </a:t>
            </a:r>
            <a:r>
              <a:rPr lang="en-US" sz="3200" b="1" dirty="0" err="1" smtClean="0"/>
              <a:t>MemoryMon</a:t>
            </a:r>
            <a:r>
              <a:rPr lang="en-US" sz="3200" b="1" dirty="0" smtClean="0"/>
              <a:t> monitors memory changes to track programs </a:t>
            </a:r>
            <a:r>
              <a:rPr lang="en-US" sz="3200" b="1" dirty="0"/>
              <a:t>activities in </a:t>
            </a:r>
            <a:r>
              <a:rPr lang="en-US" sz="3200" b="1" dirty="0" smtClean="0"/>
              <a:t>real </a:t>
            </a:r>
            <a:r>
              <a:rPr lang="en-US" sz="3200" b="1" dirty="0"/>
              <a:t>time</a:t>
            </a:r>
          </a:p>
        </p:txBody>
      </p:sp>
      <p:sp>
        <p:nvSpPr>
          <p:cNvPr id="3" name="Content Placeholder 2"/>
          <p:cNvSpPr>
            <a:spLocks noGrp="1"/>
          </p:cNvSpPr>
          <p:nvPr>
            <p:ph idx="1"/>
          </p:nvPr>
        </p:nvSpPr>
        <p:spPr>
          <a:xfrm>
            <a:off x="143508" y="1232756"/>
            <a:ext cx="8229600" cy="4705983"/>
          </a:xfrm>
        </p:spPr>
        <p:txBody>
          <a:bodyPr/>
          <a:lstStyle/>
          <a:p>
            <a:r>
              <a:rPr lang="en-US" dirty="0" smtClean="0"/>
              <a:t> </a:t>
            </a:r>
          </a:p>
          <a:p>
            <a:endParaRPr lang="en-US" dirty="0"/>
          </a:p>
          <a:p>
            <a:endParaRPr lang="en-US" dirty="0" smtClean="0"/>
          </a:p>
          <a:p>
            <a:endParaRPr lang="en-US" dirty="0" smtClean="0"/>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32739" b="71174"/>
          <a:stretch/>
        </p:blipFill>
        <p:spPr bwMode="auto">
          <a:xfrm>
            <a:off x="544288" y="1304764"/>
            <a:ext cx="8060160" cy="1622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146654" y="6097884"/>
            <a:ext cx="6781830" cy="707886"/>
          </a:xfrm>
          <a:prstGeom prst="rect">
            <a:avLst/>
          </a:prstGeom>
        </p:spPr>
        <p:txBody>
          <a:bodyPr wrap="square">
            <a:spAutoFit/>
          </a:bodyPr>
          <a:lstStyle/>
          <a:p>
            <a:r>
              <a:rPr lang="en-US" sz="2000" dirty="0"/>
              <a:t>Monitoring &amp; controlling kernel-mode events by </a:t>
            </a:r>
            <a:r>
              <a:rPr lang="en-US" sz="2000" dirty="0" err="1"/>
              <a:t>HyperPlatform</a:t>
            </a:r>
            <a:r>
              <a:rPr lang="en-US" sz="2000" dirty="0"/>
              <a:t> </a:t>
            </a:r>
            <a:endParaRPr lang="en-US" sz="2000" dirty="0" smtClean="0"/>
          </a:p>
          <a:p>
            <a:r>
              <a:rPr lang="en-US" sz="2000" dirty="0" smtClean="0"/>
              <a:t>by </a:t>
            </a:r>
            <a:r>
              <a:rPr lang="en-US" sz="2000" dirty="0"/>
              <a:t>Satoshi </a:t>
            </a:r>
            <a:r>
              <a:rPr lang="en-US" sz="2000" dirty="0" err="1" smtClean="0"/>
              <a:t>Tanda</a:t>
            </a:r>
            <a:r>
              <a:rPr lang="en-US" sz="2000" dirty="0"/>
              <a:t> @</a:t>
            </a:r>
            <a:r>
              <a:rPr lang="en-US" sz="2000" dirty="0" err="1" smtClean="0"/>
              <a:t>standa_t</a:t>
            </a:r>
            <a:r>
              <a:rPr lang="en-US" sz="2000" dirty="0" smtClean="0"/>
              <a:t> </a:t>
            </a:r>
            <a:r>
              <a:rPr lang="en-US" sz="2000" dirty="0"/>
              <a:t>and Igor </a:t>
            </a:r>
            <a:r>
              <a:rPr lang="en-US" sz="2000" dirty="0" smtClean="0"/>
              <a:t>Korkin, </a:t>
            </a:r>
            <a:r>
              <a:rPr lang="en-US" sz="2000" dirty="0" err="1" smtClean="0"/>
              <a:t>REcon</a:t>
            </a:r>
            <a:r>
              <a:rPr lang="en-US" sz="2000" dirty="0" smtClean="0"/>
              <a:t> 2016.</a:t>
            </a:r>
            <a:endParaRPr lang="en-US" sz="2000" dirty="0"/>
          </a:p>
        </p:txBody>
      </p:sp>
      <p:sp>
        <p:nvSpPr>
          <p:cNvPr id="10" name="Rectangle 9"/>
          <p:cNvSpPr/>
          <p:nvPr/>
        </p:nvSpPr>
        <p:spPr>
          <a:xfrm>
            <a:off x="124824" y="3104964"/>
            <a:ext cx="8551632" cy="584775"/>
          </a:xfrm>
          <a:prstGeom prst="rect">
            <a:avLst/>
          </a:prstGeom>
        </p:spPr>
        <p:txBody>
          <a:bodyPr wrap="square">
            <a:spAutoFit/>
          </a:bodyPr>
          <a:lstStyle/>
          <a:p>
            <a:pPr marL="342900" lvl="0" indent="-342900">
              <a:spcBef>
                <a:spcPct val="20000"/>
              </a:spcBef>
              <a:buFont typeface="Arial" pitchFamily="34" charset="0"/>
              <a:buChar char="•"/>
            </a:pPr>
            <a:r>
              <a:rPr lang="en-US" sz="3200" dirty="0" err="1" smtClean="0">
                <a:solidFill>
                  <a:prstClr val="black"/>
                </a:solidFill>
              </a:rPr>
              <a:t>MemoryMon</a:t>
            </a:r>
            <a:r>
              <a:rPr lang="en-US" sz="3200" dirty="0" smtClean="0">
                <a:solidFill>
                  <a:prstClr val="black"/>
                </a:solidFill>
              </a:rPr>
              <a:t> scenarios:</a:t>
            </a:r>
            <a:endParaRPr lang="en-US" sz="3200" dirty="0">
              <a:solidFill>
                <a:prstClr val="black"/>
              </a:solidFill>
            </a:endParaRPr>
          </a:p>
        </p:txBody>
      </p:sp>
      <p:sp>
        <p:nvSpPr>
          <p:cNvPr id="19" name="Rectangle 18"/>
          <p:cNvSpPr/>
          <p:nvPr/>
        </p:nvSpPr>
        <p:spPr>
          <a:xfrm>
            <a:off x="107504" y="6139447"/>
            <a:ext cx="2268252" cy="584775"/>
          </a:xfrm>
          <a:prstGeom prst="rect">
            <a:avLst/>
          </a:prstGeom>
        </p:spPr>
        <p:txBody>
          <a:bodyPr wrap="square">
            <a:spAutoFit/>
          </a:bodyPr>
          <a:lstStyle/>
          <a:p>
            <a:pPr marL="342900" lvl="0" indent="-342900">
              <a:spcBef>
                <a:spcPct val="20000"/>
              </a:spcBef>
              <a:buFont typeface="Arial" pitchFamily="34" charset="0"/>
              <a:buChar char="•"/>
            </a:pPr>
            <a:r>
              <a:rPr lang="en-US" sz="3200" dirty="0" smtClean="0">
                <a:solidFill>
                  <a:prstClr val="black"/>
                </a:solidFill>
              </a:rPr>
              <a:t>Details:</a:t>
            </a:r>
            <a:endParaRPr lang="en-US" sz="3200" dirty="0">
              <a:solidFill>
                <a:prstClr val="black"/>
              </a:solidFill>
            </a:endParaRPr>
          </a:p>
        </p:txBody>
      </p:sp>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285" y="3718587"/>
            <a:ext cx="7767128" cy="237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8006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14673" cy="1078234"/>
          </a:xfrm>
        </p:spPr>
        <p:txBody>
          <a:bodyPr>
            <a:noAutofit/>
          </a:bodyPr>
          <a:lstStyle/>
          <a:p>
            <a:r>
              <a:rPr lang="en-US" sz="3200" b="1" dirty="0" smtClean="0"/>
              <a:t>#2: </a:t>
            </a:r>
            <a:r>
              <a:rPr lang="en-US" sz="3200" b="1" dirty="0"/>
              <a:t>A</a:t>
            </a:r>
            <a:r>
              <a:rPr lang="en-US" sz="3200" b="1" dirty="0" smtClean="0"/>
              <a:t>pply v</a:t>
            </a:r>
            <a:r>
              <a:rPr lang="ru-RU" sz="3200" b="1" dirty="0" smtClean="0"/>
              <a:t>irtual </a:t>
            </a:r>
            <a:r>
              <a:rPr lang="en-US" sz="3200" b="1" dirty="0" smtClean="0"/>
              <a:t>r</a:t>
            </a:r>
            <a:r>
              <a:rPr lang="ru-RU" sz="3200" b="1" dirty="0" smtClean="0"/>
              <a:t>eality </a:t>
            </a:r>
            <a:r>
              <a:rPr lang="en-US" sz="3200" b="1" dirty="0"/>
              <a:t>headset </a:t>
            </a:r>
            <a:r>
              <a:rPr lang="en-US" sz="3200" b="1" dirty="0" smtClean="0"/>
              <a:t/>
            </a:r>
            <a:br>
              <a:rPr lang="en-US" sz="3200" b="1" dirty="0" smtClean="0"/>
            </a:br>
            <a:r>
              <a:rPr lang="en-US" sz="3200" b="1" dirty="0" smtClean="0"/>
              <a:t>for d</a:t>
            </a:r>
            <a:r>
              <a:rPr lang="ru-RU" sz="3200" b="1" dirty="0" smtClean="0"/>
              <a:t>igital </a:t>
            </a:r>
            <a:r>
              <a:rPr lang="en-US" sz="3200" b="1" dirty="0" smtClean="0"/>
              <a:t>f</a:t>
            </a:r>
            <a:r>
              <a:rPr lang="ru-RU" sz="3200" b="1" dirty="0" smtClean="0"/>
              <a:t>orensics</a:t>
            </a:r>
            <a:r>
              <a:rPr lang="en-US" sz="3200" b="1" dirty="0" smtClean="0"/>
              <a:t> investigations</a:t>
            </a:r>
            <a:endParaRPr lang="en-US" sz="3200" b="1" dirty="0"/>
          </a:p>
        </p:txBody>
      </p:sp>
      <p:pic>
        <p:nvPicPr>
          <p:cNvPr id="3074" name="Picture 2" descr="http://dorkbot.org/dorkbotvalencia/images/adolf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052736"/>
            <a:ext cx="3451929" cy="44644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samsung.com/global/galaxy/common/images/buy-now_banner_gear-v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268759"/>
            <a:ext cx="3543666" cy="20162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23578" y="4289633"/>
            <a:ext cx="1401474" cy="461665"/>
          </a:xfrm>
          <a:prstGeom prst="rect">
            <a:avLst/>
          </a:prstGeom>
        </p:spPr>
        <p:txBody>
          <a:bodyPr wrap="none">
            <a:spAutoFit/>
          </a:bodyPr>
          <a:lstStyle/>
          <a:p>
            <a:r>
              <a:rPr lang="en-US" sz="2400" dirty="0"/>
              <a:t>by O</a:t>
            </a:r>
            <a:r>
              <a:rPr lang="en-US" sz="2400" dirty="0" smtClean="0"/>
              <a:t>culus</a:t>
            </a:r>
            <a:endParaRPr lang="en-US" sz="2400" dirty="0"/>
          </a:p>
        </p:txBody>
      </p:sp>
      <p:sp>
        <p:nvSpPr>
          <p:cNvPr id="8" name="Rectangle 7"/>
          <p:cNvSpPr/>
          <p:nvPr/>
        </p:nvSpPr>
        <p:spPr>
          <a:xfrm>
            <a:off x="7236296" y="2046038"/>
            <a:ext cx="1675587" cy="461665"/>
          </a:xfrm>
          <a:prstGeom prst="rect">
            <a:avLst/>
          </a:prstGeom>
        </p:spPr>
        <p:txBody>
          <a:bodyPr wrap="none">
            <a:spAutoFit/>
          </a:bodyPr>
          <a:lstStyle/>
          <a:p>
            <a:r>
              <a:rPr lang="en-US" sz="2400" dirty="0" smtClean="0"/>
              <a:t>by Samsung</a:t>
            </a:r>
            <a:endParaRPr lang="en-US" sz="2400" dirty="0"/>
          </a:p>
        </p:txBody>
      </p:sp>
      <p:pic>
        <p:nvPicPr>
          <p:cNvPr id="3080" name="Picture 8" descr="http://media.gizmodo.co.uk/wp-content/uploads/2015/07/oculus-rift-fina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5720" y="3645024"/>
            <a:ext cx="3202564" cy="1800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260" y="6561348"/>
            <a:ext cx="9135740" cy="584775"/>
          </a:xfrm>
          <a:prstGeom prst="rect">
            <a:avLst/>
          </a:prstGeom>
        </p:spPr>
        <p:txBody>
          <a:bodyPr wrap="square">
            <a:spAutoFit/>
          </a:bodyPr>
          <a:lstStyle/>
          <a:p>
            <a:r>
              <a:rPr lang="en-US" sz="1600" dirty="0"/>
              <a:t>http://www.pocket-lint.com/news/134352-vuzix-iwear-720-a-vr-headset-that-s-like-putting-a-130-inch-tv-in-front-of-your-face</a:t>
            </a:r>
          </a:p>
        </p:txBody>
      </p:sp>
      <p:sp>
        <p:nvSpPr>
          <p:cNvPr id="5" name="Rectangle 4"/>
          <p:cNvSpPr/>
          <p:nvPr/>
        </p:nvSpPr>
        <p:spPr>
          <a:xfrm>
            <a:off x="8260" y="5733256"/>
            <a:ext cx="9135739" cy="461665"/>
          </a:xfrm>
          <a:prstGeom prst="rect">
            <a:avLst/>
          </a:prstGeom>
        </p:spPr>
        <p:txBody>
          <a:bodyPr wrap="square">
            <a:spAutoFit/>
          </a:bodyPr>
          <a:lstStyle/>
          <a:p>
            <a:pPr algn="ctr"/>
            <a:r>
              <a:rPr lang="en-US" sz="2400" dirty="0" smtClean="0">
                <a:latin typeface="+mj-lt"/>
                <a:cs typeface="Aharoni" pitchFamily="2" charset="-79"/>
              </a:rPr>
              <a:t>‘It's </a:t>
            </a:r>
            <a:r>
              <a:rPr lang="en-US" sz="2400" dirty="0">
                <a:latin typeface="+mj-lt"/>
                <a:cs typeface="Aharoni" pitchFamily="2" charset="-79"/>
              </a:rPr>
              <a:t>like watching a 130-inch television screen from 10 feet </a:t>
            </a:r>
            <a:r>
              <a:rPr lang="en-US" sz="2400" dirty="0" smtClean="0">
                <a:latin typeface="+mj-lt"/>
                <a:cs typeface="Aharoni" pitchFamily="2" charset="-79"/>
              </a:rPr>
              <a:t>away’*</a:t>
            </a:r>
            <a:endParaRPr lang="en-US" sz="2400" dirty="0">
              <a:latin typeface="+mj-lt"/>
              <a:cs typeface="Aharoni" pitchFamily="2" charset="-79"/>
            </a:endParaRPr>
          </a:p>
        </p:txBody>
      </p:sp>
    </p:spTree>
    <p:extLst>
      <p:ext uri="{BB962C8B-B14F-4D97-AF65-F5344CB8AC3E}">
        <p14:creationId xmlns:p14="http://schemas.microsoft.com/office/powerpoint/2010/main" val="3215535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540" y="1952836"/>
            <a:ext cx="8229600" cy="1143000"/>
          </a:xfrm>
        </p:spPr>
        <p:txBody>
          <a:bodyPr/>
          <a:lstStyle/>
          <a:p>
            <a:r>
              <a:rPr lang="en-US" dirty="0" smtClean="0"/>
              <a:t>Thank you!</a:t>
            </a:r>
            <a:endParaRPr lang="en-US" dirty="0"/>
          </a:p>
        </p:txBody>
      </p:sp>
      <p:sp>
        <p:nvSpPr>
          <p:cNvPr id="3" name="Content Placeholder 2"/>
          <p:cNvSpPr>
            <a:spLocks noGrp="1"/>
          </p:cNvSpPr>
          <p:nvPr>
            <p:ph idx="1"/>
          </p:nvPr>
        </p:nvSpPr>
        <p:spPr>
          <a:xfrm>
            <a:off x="3203848" y="3933056"/>
            <a:ext cx="5760640" cy="900100"/>
          </a:xfrm>
        </p:spPr>
        <p:txBody>
          <a:bodyPr>
            <a:normAutofit/>
          </a:bodyPr>
          <a:lstStyle/>
          <a:p>
            <a:r>
              <a:rPr lang="en-US" dirty="0" smtClean="0">
                <a:latin typeface="Sveningsson" pitchFamily="2" charset="0"/>
              </a:rPr>
              <a:t>igor.korkin@gmail.com</a:t>
            </a:r>
            <a:endParaRPr lang="en-US" dirty="0">
              <a:latin typeface="Sveningsson" pitchFamily="2" charset="0"/>
            </a:endParaRPr>
          </a:p>
          <a:p>
            <a:endParaRPr lang="en-US" dirty="0">
              <a:latin typeface="Sveningsson" pitchFamily="2" charset="0"/>
            </a:endParaRPr>
          </a:p>
        </p:txBody>
      </p:sp>
    </p:spTree>
    <p:extLst>
      <p:ext uri="{BB962C8B-B14F-4D97-AF65-F5344CB8AC3E}">
        <p14:creationId xmlns:p14="http://schemas.microsoft.com/office/powerpoint/2010/main" val="11290399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649395449"/>
              </p:ext>
            </p:extLst>
          </p:nvPr>
        </p:nvGraphicFramePr>
        <p:xfrm>
          <a:off x="179512" y="1052736"/>
          <a:ext cx="8784976" cy="4925144"/>
        </p:xfrm>
        <a:graphic>
          <a:graphicData uri="http://schemas.openxmlformats.org/drawingml/2006/table">
            <a:tbl>
              <a:tblPr firstRow="1" bandRow="1">
                <a:tableStyleId>{5940675A-B579-460E-94D1-54222C63F5DA}</a:tableStyleId>
              </a:tblPr>
              <a:tblGrid>
                <a:gridCol w="5040560">
                  <a:extLst>
                    <a:ext uri="{9D8B030D-6E8A-4147-A177-3AD203B41FA5}">
                      <a16:colId xmlns:a16="http://schemas.microsoft.com/office/drawing/2014/main" val="20000"/>
                    </a:ext>
                  </a:extLst>
                </a:gridCol>
                <a:gridCol w="3744416">
                  <a:extLst>
                    <a:ext uri="{9D8B030D-6E8A-4147-A177-3AD203B41FA5}">
                      <a16:colId xmlns:a16="http://schemas.microsoft.com/office/drawing/2014/main" val="20001"/>
                    </a:ext>
                  </a:extLst>
                </a:gridCol>
              </a:tblGrid>
              <a:tr h="579639">
                <a:tc>
                  <a:txBody>
                    <a:bodyPr/>
                    <a:lstStyle/>
                    <a:p>
                      <a:pPr algn="ctr"/>
                      <a:r>
                        <a:rPr lang="en-US" sz="2800" dirty="0" smtClean="0"/>
                        <a:t>Well-targeted</a:t>
                      </a:r>
                      <a:endParaRPr lang="en-US" sz="2800" dirty="0"/>
                    </a:p>
                  </a:txBody>
                  <a:tcPr/>
                </a:tc>
                <a:tc>
                  <a:txBody>
                    <a:bodyPr/>
                    <a:lstStyle/>
                    <a:p>
                      <a:pPr algn="ctr"/>
                      <a:r>
                        <a:rPr lang="en-US" sz="2800" dirty="0" smtClean="0"/>
                        <a:t>Well-prepared</a:t>
                      </a:r>
                      <a:endParaRPr lang="en-US" sz="2800" dirty="0"/>
                    </a:p>
                  </a:txBody>
                  <a:tcPr/>
                </a:tc>
                <a:extLst>
                  <a:ext uri="{0D108BD9-81ED-4DB2-BD59-A6C34878D82A}">
                    <a16:rowId xmlns:a16="http://schemas.microsoft.com/office/drawing/2014/main" val="10000"/>
                  </a:ext>
                </a:extLst>
              </a:tr>
              <a:tr h="4345505">
                <a:tc>
                  <a:txBody>
                    <a:bodyPr/>
                    <a:lstStyle/>
                    <a:p>
                      <a:pPr algn="ctr"/>
                      <a:endParaRPr lang="en-US" sz="2800" dirty="0"/>
                    </a:p>
                  </a:txBody>
                  <a:tcPr/>
                </a:tc>
                <a:tc>
                  <a:txBody>
                    <a:bodyPr/>
                    <a:lstStyle/>
                    <a:p>
                      <a:pPr marL="457200" marR="0" indent="-457200" algn="ctr" defTabSz="914400" rtl="0" eaLnBrk="1" fontAlgn="auto" latinLnBrk="0" hangingPunct="1">
                        <a:lnSpc>
                          <a:spcPct val="100000"/>
                        </a:lnSpc>
                        <a:spcBef>
                          <a:spcPts val="1200"/>
                        </a:spcBef>
                        <a:spcAft>
                          <a:spcPts val="1200"/>
                        </a:spcAft>
                        <a:buClrTx/>
                        <a:buSzTx/>
                        <a:buFont typeface="Calibri" pitchFamily="34" charset="0"/>
                        <a:buChar char="―"/>
                        <a:tabLst/>
                        <a:defRPr/>
                      </a:pPr>
                      <a:r>
                        <a:rPr lang="en-US" sz="2800" baseline="0" dirty="0" smtClean="0"/>
                        <a:t>Uses 0-day exploits</a:t>
                      </a:r>
                      <a:endParaRPr lang="en-US" sz="2800" dirty="0" smtClean="0"/>
                    </a:p>
                    <a:p>
                      <a:pPr marL="457200" marR="0" indent="-457200" algn="ctr" defTabSz="914400" rtl="0" eaLnBrk="1" fontAlgn="auto" latinLnBrk="0" hangingPunct="1">
                        <a:lnSpc>
                          <a:spcPct val="100000"/>
                        </a:lnSpc>
                        <a:spcBef>
                          <a:spcPts val="1200"/>
                        </a:spcBef>
                        <a:spcAft>
                          <a:spcPts val="1200"/>
                        </a:spcAft>
                        <a:buClrTx/>
                        <a:buSzTx/>
                        <a:buFont typeface="Calibri" pitchFamily="34" charset="0"/>
                        <a:buChar char="―"/>
                        <a:tabLst/>
                        <a:defRPr/>
                      </a:pPr>
                      <a:r>
                        <a:rPr lang="en-US" sz="2800" baseline="0" dirty="0" smtClean="0"/>
                        <a:t>Contains fake digital certificates</a:t>
                      </a:r>
                    </a:p>
                    <a:p>
                      <a:pPr marL="457200" indent="-457200" algn="ctr">
                        <a:lnSpc>
                          <a:spcPct val="100000"/>
                        </a:lnSpc>
                        <a:spcBef>
                          <a:spcPts val="1200"/>
                        </a:spcBef>
                        <a:spcAft>
                          <a:spcPts val="1200"/>
                        </a:spcAft>
                        <a:buFont typeface="Calibri" pitchFamily="34" charset="0"/>
                        <a:buChar char="―"/>
                      </a:pPr>
                      <a:r>
                        <a:rPr lang="en-US" sz="2800" dirty="0" smtClean="0"/>
                        <a:t>Applies</a:t>
                      </a:r>
                      <a:r>
                        <a:rPr lang="en-US" sz="2800" baseline="0" dirty="0" smtClean="0"/>
                        <a:t> anti-forensics tricks</a:t>
                      </a:r>
                    </a:p>
                  </a:txBody>
                  <a:tcPr anchor="ct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a:xfrm>
            <a:off x="457200" y="44624"/>
            <a:ext cx="8229600" cy="936104"/>
          </a:xfrm>
        </p:spPr>
        <p:txBody>
          <a:bodyPr>
            <a:normAutofit/>
          </a:bodyPr>
          <a:lstStyle/>
          <a:p>
            <a:r>
              <a:rPr lang="en-US" sz="3200" b="1" dirty="0" smtClean="0"/>
              <a:t>Modern malware in modern world</a:t>
            </a:r>
            <a:endParaRPr lang="en-US" sz="3200" b="1" dirty="0"/>
          </a:p>
        </p:txBody>
      </p:sp>
      <p:pic>
        <p:nvPicPr>
          <p:cNvPr id="1026" name="Picture 2" descr="K:\Dropbox\_Pubs&amp;Confs\16\Old and new cars manufacture\power gri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0783" y="1656262"/>
            <a:ext cx="1369169" cy="127508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K:\Dropbox\_Pubs&amp;Confs\16\Old and new cars manufacture\Nuclear Pla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6887" y="4618288"/>
            <a:ext cx="1125604" cy="11149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Dropbox\_Pubs&amp;Confs\16\Old and new cars manufacture\imageedit_7_938212748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8937" y="3274677"/>
            <a:ext cx="1079067" cy="1090427"/>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323529" y="1888590"/>
            <a:ext cx="2664295" cy="1042758"/>
          </a:xfrm>
          <a:prstGeom prs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3" name="Right Arrow 12"/>
          <p:cNvSpPr/>
          <p:nvPr/>
        </p:nvSpPr>
        <p:spPr>
          <a:xfrm>
            <a:off x="339463" y="3322346"/>
            <a:ext cx="2936394" cy="1042758"/>
          </a:xfrm>
          <a:prstGeom prs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smtClean="0"/>
              <a:t>Havex</a:t>
            </a:r>
            <a:r>
              <a:rPr lang="en-US" sz="2400" dirty="0" smtClean="0"/>
              <a:t> malware</a:t>
            </a:r>
            <a:endParaRPr lang="en-US" sz="2400" dirty="0"/>
          </a:p>
        </p:txBody>
      </p:sp>
      <p:sp>
        <p:nvSpPr>
          <p:cNvPr id="14" name="Right Arrow 13"/>
          <p:cNvSpPr/>
          <p:nvPr/>
        </p:nvSpPr>
        <p:spPr>
          <a:xfrm>
            <a:off x="355396" y="4719098"/>
            <a:ext cx="3218994" cy="1042758"/>
          </a:xfrm>
          <a:prstGeom prs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smtClean="0"/>
              <a:t>+20% rise of incidents</a:t>
            </a:r>
            <a:endParaRPr lang="en-US" sz="2400" dirty="0"/>
          </a:p>
        </p:txBody>
      </p:sp>
      <p:sp>
        <p:nvSpPr>
          <p:cNvPr id="8" name="TextBox 7"/>
          <p:cNvSpPr txBox="1"/>
          <p:nvPr/>
        </p:nvSpPr>
        <p:spPr>
          <a:xfrm>
            <a:off x="1802065" y="6218148"/>
            <a:ext cx="6022033" cy="523220"/>
          </a:xfrm>
          <a:prstGeom prst="rect">
            <a:avLst/>
          </a:prstGeom>
          <a:noFill/>
        </p:spPr>
        <p:txBody>
          <a:bodyPr wrap="none" rtlCol="0">
            <a:spAutoFit/>
          </a:bodyPr>
          <a:lstStyle/>
          <a:p>
            <a:r>
              <a:rPr lang="en-US" sz="2800" dirty="0" smtClean="0"/>
              <a:t>Detection becomes too time-consuming</a:t>
            </a:r>
            <a:endParaRPr lang="en-US" sz="2800" dirty="0"/>
          </a:p>
        </p:txBody>
      </p:sp>
      <p:pic>
        <p:nvPicPr>
          <p:cNvPr id="3" name="Picture 2" descr="K:\Dropbox\_Pubs&amp;Confs\16\Old and new cars manufacture\ta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3709" y="1772816"/>
            <a:ext cx="1224355" cy="12655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33113" y="2179136"/>
            <a:ext cx="2511072" cy="461665"/>
          </a:xfrm>
          <a:prstGeom prst="rect">
            <a:avLst/>
          </a:prstGeom>
        </p:spPr>
        <p:txBody>
          <a:bodyPr wrap="none">
            <a:spAutoFit/>
          </a:bodyPr>
          <a:lstStyle/>
          <a:p>
            <a:pPr lvl="0" algn="ctr"/>
            <a:r>
              <a:rPr lang="en-US" sz="2400" dirty="0" err="1" smtClean="0">
                <a:solidFill>
                  <a:prstClr val="black"/>
                </a:solidFill>
              </a:rPr>
              <a:t>BlackEnergy</a:t>
            </a:r>
            <a:r>
              <a:rPr lang="en-US" sz="2400" dirty="0" smtClean="0">
                <a:solidFill>
                  <a:prstClr val="black"/>
                </a:solidFill>
              </a:rPr>
              <a:t> </a:t>
            </a:r>
            <a:r>
              <a:rPr lang="en-US" sz="2400" dirty="0" err="1">
                <a:solidFill>
                  <a:prstClr val="black"/>
                </a:solidFill>
              </a:rPr>
              <a:t>trojan</a:t>
            </a:r>
            <a:endParaRPr lang="en-US" sz="2400" dirty="0">
              <a:solidFill>
                <a:prstClr val="black"/>
              </a:solidFill>
            </a:endParaRPr>
          </a:p>
        </p:txBody>
      </p:sp>
    </p:spTree>
    <p:extLst>
      <p:ext uri="{BB962C8B-B14F-4D97-AF65-F5344CB8AC3E}">
        <p14:creationId xmlns:p14="http://schemas.microsoft.com/office/powerpoint/2010/main" val="832660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540" y="0"/>
            <a:ext cx="8229600" cy="908720"/>
          </a:xfrm>
        </p:spPr>
        <p:txBody>
          <a:bodyPr>
            <a:normAutofit/>
          </a:bodyPr>
          <a:lstStyle/>
          <a:p>
            <a:r>
              <a:rPr lang="ru-RU" sz="3600" dirty="0" smtClean="0"/>
              <a:t>Темы УИРов и дипломов</a:t>
            </a:r>
            <a:endParaRPr lang="ru-RU" sz="3600" dirty="0"/>
          </a:p>
        </p:txBody>
      </p:sp>
      <p:sp>
        <p:nvSpPr>
          <p:cNvPr id="3" name="Content Placeholder 2"/>
          <p:cNvSpPr>
            <a:spLocks noGrp="1"/>
          </p:cNvSpPr>
          <p:nvPr>
            <p:ph idx="1"/>
          </p:nvPr>
        </p:nvSpPr>
        <p:spPr>
          <a:xfrm>
            <a:off x="215516" y="800708"/>
            <a:ext cx="8928484" cy="5652628"/>
          </a:xfrm>
        </p:spPr>
        <p:txBody>
          <a:bodyPr>
            <a:noAutofit/>
          </a:bodyPr>
          <a:lstStyle/>
          <a:p>
            <a:pPr>
              <a:lnSpc>
                <a:spcPct val="130000"/>
              </a:lnSpc>
            </a:pPr>
            <a:r>
              <a:rPr lang="ru-RU" sz="2400" dirty="0"/>
              <a:t>Обнаружение уязвимостей программного обеспечения в условиях отсутствия их исходного </a:t>
            </a:r>
            <a:r>
              <a:rPr lang="ru-RU" sz="2400" dirty="0" smtClean="0"/>
              <a:t>текста</a:t>
            </a:r>
            <a:endParaRPr lang="en-US" sz="2400" dirty="0" smtClean="0"/>
          </a:p>
          <a:p>
            <a:pPr>
              <a:lnSpc>
                <a:spcPct val="130000"/>
              </a:lnSpc>
            </a:pPr>
            <a:r>
              <a:rPr lang="ru-RU" sz="2400" dirty="0" smtClean="0"/>
              <a:t>Обнаружение </a:t>
            </a:r>
            <a:r>
              <a:rPr lang="ru-RU" sz="2400" dirty="0"/>
              <a:t>скрытого программного обеспечения в мобильных операционных системах</a:t>
            </a:r>
            <a:endParaRPr lang="en-US" sz="2400" dirty="0"/>
          </a:p>
          <a:p>
            <a:pPr>
              <a:lnSpc>
                <a:spcPct val="130000"/>
              </a:lnSpc>
            </a:pPr>
            <a:r>
              <a:rPr lang="ru-RU" sz="2400" dirty="0" smtClean="0"/>
              <a:t>Создание </a:t>
            </a:r>
            <a:r>
              <a:rPr lang="ru-RU" sz="2400" dirty="0"/>
              <a:t>облачного антируткита и </a:t>
            </a:r>
            <a:r>
              <a:rPr lang="ru-RU" sz="2400" dirty="0" smtClean="0"/>
              <a:t>антивируса</a:t>
            </a:r>
            <a:endParaRPr lang="en-US" sz="2400" dirty="0" smtClean="0"/>
          </a:p>
          <a:p>
            <a:pPr>
              <a:lnSpc>
                <a:spcPct val="130000"/>
              </a:lnSpc>
            </a:pPr>
            <a:r>
              <a:rPr lang="ru-RU" sz="2400" dirty="0" smtClean="0"/>
              <a:t>Исследование </a:t>
            </a:r>
            <a:r>
              <a:rPr lang="ru-RU" sz="2400" dirty="0"/>
              <a:t>перспективных технологий с позиции внедрения вредоносного </a:t>
            </a:r>
            <a:r>
              <a:rPr lang="ru-RU" sz="2400" dirty="0" smtClean="0"/>
              <a:t>ПО</a:t>
            </a:r>
            <a:endParaRPr lang="en-US" sz="2400" dirty="0" smtClean="0"/>
          </a:p>
          <a:p>
            <a:pPr>
              <a:lnSpc>
                <a:spcPct val="130000"/>
              </a:lnSpc>
            </a:pPr>
            <a:r>
              <a:rPr lang="ru-RU" sz="2400" dirty="0" smtClean="0"/>
              <a:t>Исследование </a:t>
            </a:r>
            <a:r>
              <a:rPr lang="ru-RU" sz="2400" dirty="0"/>
              <a:t>средств удалённого контроля работы компьютерных </a:t>
            </a:r>
            <a:r>
              <a:rPr lang="ru-RU" sz="2400" dirty="0" smtClean="0"/>
              <a:t>систем</a:t>
            </a:r>
            <a:endParaRPr lang="en-US" sz="2400" dirty="0" smtClean="0"/>
          </a:p>
          <a:p>
            <a:pPr>
              <a:lnSpc>
                <a:spcPct val="130000"/>
              </a:lnSpc>
            </a:pPr>
            <a:r>
              <a:rPr lang="ru-RU" sz="2400" dirty="0" smtClean="0"/>
              <a:t>Применение </a:t>
            </a:r>
            <a:r>
              <a:rPr lang="ru-RU" sz="2400" dirty="0"/>
              <a:t>технологии аппаратной виртуализации в задачах защиты информации</a:t>
            </a:r>
          </a:p>
        </p:txBody>
      </p:sp>
      <p:sp>
        <p:nvSpPr>
          <p:cNvPr id="4" name="Rectangle 3"/>
          <p:cNvSpPr/>
          <p:nvPr/>
        </p:nvSpPr>
        <p:spPr>
          <a:xfrm>
            <a:off x="2807804" y="6525344"/>
            <a:ext cx="7261956" cy="923330"/>
          </a:xfrm>
          <a:prstGeom prst="rect">
            <a:avLst/>
          </a:prstGeom>
        </p:spPr>
        <p:txBody>
          <a:bodyPr wrap="square">
            <a:spAutoFit/>
          </a:bodyPr>
          <a:lstStyle/>
          <a:p>
            <a:r>
              <a:rPr lang="ru-RU" dirty="0" smtClean="0"/>
              <a:t>Подробнее - </a:t>
            </a:r>
            <a:r>
              <a:rPr lang="ru-RU" dirty="0" smtClean="0">
                <a:hlinkClick r:id="rId2"/>
              </a:rPr>
              <a:t>https</a:t>
            </a:r>
            <a:r>
              <a:rPr lang="ru-RU" dirty="0">
                <a:hlinkClick r:id="rId2"/>
              </a:rPr>
              <a:t>://</a:t>
            </a:r>
            <a:r>
              <a:rPr lang="ru-RU" dirty="0" smtClean="0">
                <a:hlinkClick r:id="rId2"/>
              </a:rPr>
              <a:t>sites.google.com/site/igorkorkin/for-students</a:t>
            </a:r>
            <a:endParaRPr lang="ru-RU" dirty="0" smtClean="0"/>
          </a:p>
          <a:p>
            <a:endParaRPr lang="ru-RU" dirty="0" smtClean="0"/>
          </a:p>
          <a:p>
            <a:endParaRPr lang="ru-RU" dirty="0"/>
          </a:p>
        </p:txBody>
      </p:sp>
    </p:spTree>
    <p:extLst>
      <p:ext uri="{BB962C8B-B14F-4D97-AF65-F5344CB8AC3E}">
        <p14:creationId xmlns:p14="http://schemas.microsoft.com/office/powerpoint/2010/main" val="1596999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844" y="118632"/>
            <a:ext cx="8229600" cy="692013"/>
          </a:xfrm>
        </p:spPr>
        <p:txBody>
          <a:bodyPr>
            <a:normAutofit fontScale="90000"/>
          </a:bodyPr>
          <a:lstStyle/>
          <a:p>
            <a:r>
              <a:rPr lang="ru-RU" dirty="0" smtClean="0"/>
              <a:t>Чем ещё заниматься?</a:t>
            </a:r>
            <a:endParaRPr lang="ru-RU" dirty="0"/>
          </a:p>
        </p:txBody>
      </p:sp>
      <p:sp>
        <p:nvSpPr>
          <p:cNvPr id="3" name="Content Placeholder 2"/>
          <p:cNvSpPr>
            <a:spLocks noGrp="1"/>
          </p:cNvSpPr>
          <p:nvPr>
            <p:ph idx="1"/>
          </p:nvPr>
        </p:nvSpPr>
        <p:spPr>
          <a:xfrm>
            <a:off x="457200" y="1008112"/>
            <a:ext cx="8229600" cy="5481228"/>
          </a:xfrm>
        </p:spPr>
        <p:txBody>
          <a:bodyPr>
            <a:normAutofit/>
          </a:bodyPr>
          <a:lstStyle/>
          <a:p>
            <a:r>
              <a:rPr lang="ru-RU" sz="2800" dirty="0" smtClean="0"/>
              <a:t>Летние школы Майкрософт</a:t>
            </a:r>
            <a:r>
              <a:rPr lang="en-US" sz="2800" dirty="0" smtClean="0"/>
              <a:t>, Intel, </a:t>
            </a:r>
            <a:r>
              <a:rPr lang="ru-RU" sz="2800" dirty="0" smtClean="0"/>
              <a:t>ШАД:</a:t>
            </a:r>
          </a:p>
          <a:p>
            <a:endParaRPr lang="ru-RU" sz="2800" dirty="0"/>
          </a:p>
          <a:p>
            <a:endParaRPr lang="ru-RU" sz="2800" dirty="0" smtClean="0"/>
          </a:p>
          <a:p>
            <a:endParaRPr lang="ru-RU" sz="2800" dirty="0"/>
          </a:p>
          <a:p>
            <a:endParaRPr lang="en-US" sz="2800" dirty="0" smtClean="0"/>
          </a:p>
          <a:p>
            <a:r>
              <a:rPr lang="ru-RU" sz="2800" dirty="0" smtClean="0"/>
              <a:t>Выставки и конференции </a:t>
            </a:r>
          </a:p>
          <a:p>
            <a:endParaRPr lang="ru-RU" sz="2800" dirty="0" smtClean="0"/>
          </a:p>
          <a:p>
            <a:r>
              <a:rPr lang="ru-RU" sz="2800" dirty="0" smtClean="0"/>
              <a:t>Стажировки – </a:t>
            </a:r>
            <a:r>
              <a:rPr lang="en-US" sz="2800" dirty="0"/>
              <a:t>http://www.fulbright.ru/ru</a:t>
            </a:r>
            <a:endParaRPr lang="ru-RU" sz="2800" dirty="0" smtClean="0"/>
          </a:p>
          <a:p>
            <a:endParaRPr lang="ru-RU" sz="2800" dirty="0" smtClean="0"/>
          </a:p>
          <a:p>
            <a:r>
              <a:rPr lang="ru-RU" sz="2800" dirty="0" smtClean="0"/>
              <a:t>Изучением английского языка</a:t>
            </a:r>
            <a:r>
              <a:rPr lang="en-US" sz="2800" dirty="0"/>
              <a:t> - http://amc.ru/</a:t>
            </a:r>
            <a:endParaRPr lang="ru-RU" sz="2800" dirty="0" smtClean="0"/>
          </a:p>
          <a:p>
            <a:endParaRPr lang="ru-RU" sz="2800" dirty="0" smtClean="0"/>
          </a:p>
          <a:p>
            <a:endParaRPr lang="ru-RU" sz="28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839" y="1758015"/>
            <a:ext cx="2519529" cy="141621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6729" y="1817787"/>
            <a:ext cx="1788799" cy="1341599"/>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8693" y="1795324"/>
            <a:ext cx="1838546" cy="1378910"/>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0656" y="1801402"/>
            <a:ext cx="1978109" cy="1483582"/>
          </a:xfrm>
          <a:prstGeom prst="rect">
            <a:avLst/>
          </a:prstGeom>
        </p:spPr>
      </p:pic>
    </p:spTree>
    <p:extLst>
      <p:ext uri="{BB962C8B-B14F-4D97-AF65-F5344CB8AC3E}">
        <p14:creationId xmlns:p14="http://schemas.microsoft.com/office/powerpoint/2010/main" val="2716805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0788"/>
          </a:xfrm>
        </p:spPr>
        <p:txBody>
          <a:bodyPr>
            <a:noAutofit/>
          </a:bodyPr>
          <a:lstStyle/>
          <a:p>
            <a:r>
              <a:rPr lang="en-US" sz="3000" b="1" dirty="0" err="1"/>
              <a:t>BlackEnergy</a:t>
            </a:r>
            <a:r>
              <a:rPr lang="en-US" sz="3000" b="1" dirty="0"/>
              <a:t> used fake digital certificates </a:t>
            </a:r>
            <a:br>
              <a:rPr lang="en-US" sz="3000" b="1" dirty="0"/>
            </a:br>
            <a:r>
              <a:rPr lang="en-US" sz="3000" b="1" dirty="0"/>
              <a:t>(on the right hand side) and also notice how the expiration date of the certificate is set to </a:t>
            </a:r>
            <a:r>
              <a:rPr lang="en-US" sz="3000" b="1" dirty="0" smtClean="0"/>
              <a:t>2040</a:t>
            </a:r>
            <a:endParaRPr lang="en-US" sz="3000" b="1" dirty="0"/>
          </a:p>
        </p:txBody>
      </p:sp>
      <p:pic>
        <p:nvPicPr>
          <p:cNvPr id="4" name="Picture 2" descr="https://4.bp.blogspot.com/-pTtfMzVNAvI/Vs4OB-C5ntI/AAAAAAAAAwo/IIaGVlv6EFk/s640/6_compare_digital_cer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482" y="1579383"/>
            <a:ext cx="6145991" cy="35243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4.bp.blogspot.com/-pTtfMzVNAvI/Vs4OB-C5ntI/AAAAAAAAAwo/IIaGVlv6EFk/s640/6_compare_digital_certs.png"/>
          <p:cNvPicPr>
            <a:picLocks noChangeAspect="1" noChangeArrowheads="1"/>
          </p:cNvPicPr>
          <p:nvPr/>
        </p:nvPicPr>
        <p:blipFill rotWithShape="1">
          <a:blip r:embed="rId3">
            <a:extLst>
              <a:ext uri="{28A0092B-C50C-407E-A947-70E740481C1C}">
                <a14:useLocalDpi xmlns:a14="http://schemas.microsoft.com/office/drawing/2010/main" val="0"/>
              </a:ext>
            </a:extLst>
          </a:blip>
          <a:srcRect l="56478" t="52986" r="15272" b="23507"/>
          <a:stretch/>
        </p:blipFill>
        <p:spPr bwMode="auto">
          <a:xfrm>
            <a:off x="4685500" y="4909234"/>
            <a:ext cx="3806886" cy="181643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https://4.bp.blogspot.com/-pTtfMzVNAvI/Vs4OB-C5ntI/AAAAAAAAAwo/IIaGVlv6EFk/s640/6_compare_digital_certs.png"/>
          <p:cNvPicPr>
            <a:picLocks noChangeAspect="1" noChangeArrowheads="1"/>
          </p:cNvPicPr>
          <p:nvPr/>
        </p:nvPicPr>
        <p:blipFill rotWithShape="1">
          <a:blip r:embed="rId3">
            <a:extLst>
              <a:ext uri="{28A0092B-C50C-407E-A947-70E740481C1C}">
                <a14:useLocalDpi xmlns:a14="http://schemas.microsoft.com/office/drawing/2010/main" val="0"/>
              </a:ext>
            </a:extLst>
          </a:blip>
          <a:srcRect l="5764" t="53205" r="61959" b="21302"/>
          <a:stretch/>
        </p:blipFill>
        <p:spPr bwMode="auto">
          <a:xfrm>
            <a:off x="4980" y="4899311"/>
            <a:ext cx="4032448" cy="182635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8520" y="1774525"/>
            <a:ext cx="1625668" cy="1200329"/>
          </a:xfrm>
          <a:prstGeom prst="rect">
            <a:avLst/>
          </a:prstGeom>
          <a:noFill/>
        </p:spPr>
        <p:txBody>
          <a:bodyPr wrap="square" rtlCol="0">
            <a:spAutoFit/>
          </a:bodyPr>
          <a:lstStyle/>
          <a:p>
            <a:pPr algn="ctr"/>
            <a:r>
              <a:rPr lang="en-US" sz="2400" b="1" dirty="0" smtClean="0">
                <a:solidFill>
                  <a:srgbClr val="FF0000"/>
                </a:solidFill>
              </a:rPr>
              <a:t>Certificate </a:t>
            </a:r>
            <a:br>
              <a:rPr lang="en-US" sz="2400" b="1" dirty="0" smtClean="0">
                <a:solidFill>
                  <a:srgbClr val="FF0000"/>
                </a:solidFill>
              </a:rPr>
            </a:br>
            <a:r>
              <a:rPr lang="en-US" sz="2400" b="1" dirty="0" smtClean="0">
                <a:solidFill>
                  <a:srgbClr val="FF0000"/>
                </a:solidFill>
              </a:rPr>
              <a:t>from the </a:t>
            </a:r>
            <a:br>
              <a:rPr lang="en-US" sz="2400" b="1" dirty="0" smtClean="0">
                <a:solidFill>
                  <a:srgbClr val="FF0000"/>
                </a:solidFill>
              </a:rPr>
            </a:br>
            <a:r>
              <a:rPr lang="en-US" sz="2400" b="1" dirty="0" smtClean="0">
                <a:solidFill>
                  <a:srgbClr val="FF0000"/>
                </a:solidFill>
              </a:rPr>
              <a:t>legal file</a:t>
            </a:r>
            <a:endParaRPr lang="en-US" sz="2400" b="1" dirty="0">
              <a:solidFill>
                <a:srgbClr val="FF0000"/>
              </a:solidFill>
            </a:endParaRPr>
          </a:p>
        </p:txBody>
      </p:sp>
      <p:sp>
        <p:nvSpPr>
          <p:cNvPr id="8" name="Rectangle 7"/>
          <p:cNvSpPr/>
          <p:nvPr/>
        </p:nvSpPr>
        <p:spPr>
          <a:xfrm>
            <a:off x="1805180" y="3429000"/>
            <a:ext cx="1872208"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11062" y="3429000"/>
            <a:ext cx="1718654" cy="8640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H="1">
            <a:off x="4980" y="3429000"/>
            <a:ext cx="1800200" cy="14703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29716" y="3429000"/>
            <a:ext cx="1862670" cy="14703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677388" y="3429000"/>
            <a:ext cx="360040" cy="14703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685500" y="3429000"/>
            <a:ext cx="225562" cy="14703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52320" y="1774525"/>
            <a:ext cx="1743337" cy="1569660"/>
          </a:xfrm>
          <a:prstGeom prst="rect">
            <a:avLst/>
          </a:prstGeom>
          <a:noFill/>
        </p:spPr>
        <p:txBody>
          <a:bodyPr wrap="square" rtlCol="0">
            <a:spAutoFit/>
          </a:bodyPr>
          <a:lstStyle/>
          <a:p>
            <a:pPr algn="ctr"/>
            <a:r>
              <a:rPr lang="en-US" sz="2400" b="1" dirty="0" smtClean="0">
                <a:solidFill>
                  <a:srgbClr val="FF0000"/>
                </a:solidFill>
              </a:rPr>
              <a:t>Certificate </a:t>
            </a:r>
            <a:br>
              <a:rPr lang="en-US" sz="2400" b="1" dirty="0" smtClean="0">
                <a:solidFill>
                  <a:srgbClr val="FF0000"/>
                </a:solidFill>
              </a:rPr>
            </a:br>
            <a:r>
              <a:rPr lang="en-US" sz="2400" b="1" dirty="0" smtClean="0">
                <a:solidFill>
                  <a:srgbClr val="FF0000"/>
                </a:solidFill>
              </a:rPr>
              <a:t>from the </a:t>
            </a:r>
            <a:r>
              <a:rPr lang="en-US" sz="2400" b="1" dirty="0" err="1">
                <a:solidFill>
                  <a:srgbClr val="FF0000"/>
                </a:solidFill>
              </a:rPr>
              <a:t>BlackEnergy</a:t>
            </a:r>
            <a:r>
              <a:rPr lang="en-US" sz="2400" b="1" dirty="0">
                <a:solidFill>
                  <a:srgbClr val="FF0000"/>
                </a:solidFill>
              </a:rPr>
              <a:t> </a:t>
            </a:r>
            <a:r>
              <a:rPr lang="en-US" sz="2400" b="1" dirty="0" err="1" smtClean="0">
                <a:solidFill>
                  <a:srgbClr val="FF0000"/>
                </a:solidFill>
              </a:rPr>
              <a:t>trojan</a:t>
            </a:r>
            <a:endParaRPr lang="en-US" sz="2400" b="1" dirty="0">
              <a:solidFill>
                <a:srgbClr val="FF0000"/>
              </a:solidFill>
            </a:endParaRPr>
          </a:p>
        </p:txBody>
      </p:sp>
      <p:sp>
        <p:nvSpPr>
          <p:cNvPr id="15" name="Rectangle 14"/>
          <p:cNvSpPr/>
          <p:nvPr/>
        </p:nvSpPr>
        <p:spPr>
          <a:xfrm>
            <a:off x="-5996" y="6588060"/>
            <a:ext cx="9149996" cy="369332"/>
          </a:xfrm>
          <a:prstGeom prst="rect">
            <a:avLst/>
          </a:prstGeom>
        </p:spPr>
        <p:txBody>
          <a:bodyPr wrap="square">
            <a:spAutoFit/>
          </a:bodyPr>
          <a:lstStyle/>
          <a:p>
            <a:r>
              <a:rPr lang="en-US" dirty="0"/>
              <a:t>http://malware-unplugged.blogspot.ru/2016/02/blackout-memory-analysis-of-blackenergy.html</a:t>
            </a:r>
          </a:p>
        </p:txBody>
      </p:sp>
    </p:spTree>
    <p:extLst>
      <p:ext uri="{BB962C8B-B14F-4D97-AF65-F5344CB8AC3E}">
        <p14:creationId xmlns:p14="http://schemas.microsoft.com/office/powerpoint/2010/main" val="3634957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0"/>
            <a:ext cx="9036496" cy="998117"/>
          </a:xfrm>
        </p:spPr>
        <p:txBody>
          <a:bodyPr>
            <a:normAutofit/>
          </a:bodyPr>
          <a:lstStyle/>
          <a:p>
            <a:r>
              <a:rPr lang="en-US" sz="3200" b="1" dirty="0" smtClean="0"/>
              <a:t>Inside modern malware &amp; its detection</a:t>
            </a:r>
            <a:endParaRPr lang="en-US" sz="3200" b="1" dirty="0"/>
          </a:p>
        </p:txBody>
      </p:sp>
      <p:pic>
        <p:nvPicPr>
          <p:cNvPr id="4" name="Picture 3"/>
          <p:cNvPicPr>
            <a:picLocks noChangeAspect="1"/>
          </p:cNvPicPr>
          <p:nvPr/>
        </p:nvPicPr>
        <p:blipFill>
          <a:blip r:embed="rId3"/>
          <a:stretch>
            <a:fillRect/>
          </a:stretch>
        </p:blipFill>
        <p:spPr>
          <a:xfrm>
            <a:off x="367994" y="896893"/>
            <a:ext cx="8452478" cy="5945063"/>
          </a:xfrm>
          <a:prstGeom prst="rect">
            <a:avLst/>
          </a:prstGeom>
        </p:spPr>
      </p:pic>
    </p:spTree>
    <p:extLst>
      <p:ext uri="{BB962C8B-B14F-4D97-AF65-F5344CB8AC3E}">
        <p14:creationId xmlns:p14="http://schemas.microsoft.com/office/powerpoint/2010/main" val="431054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628"/>
            <a:ext cx="8229600" cy="1008112"/>
          </a:xfrm>
        </p:spPr>
        <p:txBody>
          <a:bodyPr>
            <a:normAutofit/>
          </a:bodyPr>
          <a:lstStyle/>
          <a:p>
            <a:r>
              <a:rPr lang="en-US" sz="3200" b="1" dirty="0"/>
              <a:t>Cross-view drivers detection</a:t>
            </a:r>
            <a:endParaRPr lang="en-US" sz="3200" dirty="0"/>
          </a:p>
        </p:txBody>
      </p:sp>
      <p:graphicFrame>
        <p:nvGraphicFramePr>
          <p:cNvPr id="4" name="Table 3"/>
          <p:cNvGraphicFramePr>
            <a:graphicFrameLocks noGrp="1"/>
          </p:cNvGraphicFramePr>
          <p:nvPr>
            <p:extLst>
              <p:ext uri="{D42A27DB-BD31-4B8C-83A1-F6EECF244321}">
                <p14:modId xmlns:p14="http://schemas.microsoft.com/office/powerpoint/2010/main" val="43145824"/>
              </p:ext>
            </p:extLst>
          </p:nvPr>
        </p:nvGraphicFramePr>
        <p:xfrm>
          <a:off x="251520" y="1916832"/>
          <a:ext cx="8784976" cy="2631450"/>
        </p:xfrm>
        <a:graphic>
          <a:graphicData uri="http://schemas.openxmlformats.org/drawingml/2006/table">
            <a:tbl>
              <a:tblPr firstRow="1" bandRow="1">
                <a:tableStyleId>{5940675A-B579-460E-94D1-54222C63F5DA}</a:tableStyleId>
              </a:tblPr>
              <a:tblGrid>
                <a:gridCol w="504056">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711790">
                <a:tc>
                  <a:txBody>
                    <a:bodyPr/>
                    <a:lstStyle/>
                    <a:p>
                      <a:pPr algn="ctr"/>
                      <a:r>
                        <a:rPr lang="en-US" sz="2400" b="1" dirty="0" smtClean="0"/>
                        <a:t>#</a:t>
                      </a:r>
                      <a:endParaRPr lang="en-US" sz="2400" b="1" dirty="0"/>
                    </a:p>
                  </a:txBody>
                  <a:tcPr anchor="ctr"/>
                </a:tc>
                <a:tc>
                  <a:txBody>
                    <a:bodyPr/>
                    <a:lstStyle/>
                    <a:p>
                      <a:pPr algn="ctr"/>
                      <a:r>
                        <a:rPr lang="en-US" sz="2400" b="1" dirty="0" smtClean="0"/>
                        <a:t>Drivers list made by</a:t>
                      </a:r>
                      <a:endParaRPr lang="en-US" sz="2400" b="1" dirty="0"/>
                    </a:p>
                  </a:txBody>
                  <a:tcPr anchor="ctr"/>
                </a:tc>
                <a:tc>
                  <a:txBody>
                    <a:bodyPr/>
                    <a:lstStyle/>
                    <a:p>
                      <a:pPr algn="ctr"/>
                      <a:r>
                        <a:rPr lang="en-US" sz="2400" b="1" dirty="0" smtClean="0"/>
                        <a:t>Example of the lists content</a:t>
                      </a:r>
                      <a:endParaRPr lang="en-US" sz="2400" b="1" dirty="0"/>
                    </a:p>
                  </a:txBody>
                  <a:tcPr anchor="ctr"/>
                </a:tc>
                <a:tc>
                  <a:txBody>
                    <a:bodyPr/>
                    <a:lstStyle/>
                    <a:p>
                      <a:pPr algn="ctr"/>
                      <a:r>
                        <a:rPr lang="en-US" sz="2400" b="1" dirty="0" smtClean="0"/>
                        <a:t>Vulnerable </a:t>
                      </a:r>
                      <a:endParaRPr lang="en-US" sz="2400" b="1" dirty="0"/>
                    </a:p>
                  </a:txBody>
                  <a:tcPr anchor="ctr"/>
                </a:tc>
                <a:extLst>
                  <a:ext uri="{0D108BD9-81ED-4DB2-BD59-A6C34878D82A}">
                    <a16:rowId xmlns:a16="http://schemas.microsoft.com/office/drawing/2014/main" val="10000"/>
                  </a:ext>
                </a:extLst>
              </a:tr>
              <a:tr h="958725">
                <a:tc>
                  <a:txBody>
                    <a:bodyPr/>
                    <a:lstStyle/>
                    <a:p>
                      <a:pPr algn="ctr"/>
                      <a:r>
                        <a:rPr lang="en-US" sz="2400" dirty="0" smtClean="0"/>
                        <a:t>1</a:t>
                      </a:r>
                      <a:endParaRPr lang="en-US" sz="2400" dirty="0"/>
                    </a:p>
                  </a:txBody>
                  <a:tcPr anchor="ctr"/>
                </a:tc>
                <a:tc>
                  <a:txBody>
                    <a:bodyPr/>
                    <a:lstStyle/>
                    <a:p>
                      <a:pPr algn="ctr"/>
                      <a:r>
                        <a:rPr lang="en-US" sz="2400" dirty="0" smtClean="0"/>
                        <a:t>A built-in tool, e.g.</a:t>
                      </a:r>
                    </a:p>
                    <a:p>
                      <a:pPr algn="ctr"/>
                      <a:r>
                        <a:rPr lang="en-US" sz="2400" dirty="0" err="1" smtClean="0"/>
                        <a:t>ZwQuerySystemInformation</a:t>
                      </a:r>
                      <a:endParaRPr lang="en-US" sz="2400" dirty="0"/>
                    </a:p>
                  </a:txBody>
                  <a:tcPr anchor="ctr"/>
                </a:tc>
                <a:tc>
                  <a:txBody>
                    <a:bodyPr/>
                    <a:lstStyle/>
                    <a:p>
                      <a:pPr algn="ctr"/>
                      <a:endParaRPr lang="en-US" sz="2400" dirty="0"/>
                    </a:p>
                  </a:txBody>
                  <a:tcPr anchor="ctr"/>
                </a:tc>
                <a:tc>
                  <a:txBody>
                    <a:bodyPr/>
                    <a:lstStyle/>
                    <a:p>
                      <a:pPr algn="ctr"/>
                      <a:r>
                        <a:rPr lang="en-US" sz="2400" dirty="0" smtClean="0"/>
                        <a:t>yes</a:t>
                      </a:r>
                      <a:endParaRPr lang="en-US" sz="2400" dirty="0"/>
                    </a:p>
                  </a:txBody>
                  <a:tcPr anchor="ctr"/>
                </a:tc>
                <a:extLst>
                  <a:ext uri="{0D108BD9-81ED-4DB2-BD59-A6C34878D82A}">
                    <a16:rowId xmlns:a16="http://schemas.microsoft.com/office/drawing/2014/main" val="10001"/>
                  </a:ext>
                </a:extLst>
              </a:tr>
              <a:tr h="849765">
                <a:tc>
                  <a:txBody>
                    <a:bodyPr/>
                    <a:lstStyle/>
                    <a:p>
                      <a:pPr algn="ctr"/>
                      <a:r>
                        <a:rPr lang="en-US" sz="2400" dirty="0" smtClean="0"/>
                        <a:t>2</a:t>
                      </a:r>
                      <a:endParaRPr lang="en-US" sz="2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An</a:t>
                      </a:r>
                      <a:r>
                        <a:rPr lang="en-US" sz="2400" baseline="0" dirty="0" smtClean="0"/>
                        <a:t> </a:t>
                      </a:r>
                      <a:r>
                        <a:rPr lang="en-US" sz="2400" dirty="0" smtClean="0"/>
                        <a:t>expert</a:t>
                      </a:r>
                    </a:p>
                  </a:txBody>
                  <a:tcPr anchor="ctr"/>
                </a:tc>
                <a:tc>
                  <a:txBody>
                    <a:bodyPr/>
                    <a:lstStyle/>
                    <a:p>
                      <a:pPr algn="ctr"/>
                      <a:endParaRPr lang="en-US" sz="2400" dirty="0"/>
                    </a:p>
                  </a:txBody>
                  <a:tcPr anchor="ctr"/>
                </a:tc>
                <a:tc>
                  <a:txBody>
                    <a:bodyPr/>
                    <a:lstStyle/>
                    <a:p>
                      <a:pPr algn="ctr"/>
                      <a:r>
                        <a:rPr lang="en-US" sz="2400" dirty="0" smtClean="0"/>
                        <a:t>  Hope not</a:t>
                      </a:r>
                      <a:endParaRPr lang="en-US" sz="2400" dirty="0"/>
                    </a:p>
                  </a:txBody>
                  <a:tcPr anchor="ctr"/>
                </a:tc>
                <a:extLst>
                  <a:ext uri="{0D108BD9-81ED-4DB2-BD59-A6C34878D82A}">
                    <a16:rowId xmlns:a16="http://schemas.microsoft.com/office/drawing/2014/main" val="10002"/>
                  </a:ext>
                </a:extLst>
              </a:tr>
            </a:tbl>
          </a:graphicData>
        </a:graphic>
      </p:graphicFrame>
      <p:sp>
        <p:nvSpPr>
          <p:cNvPr id="5" name="Выноска-облако 11"/>
          <p:cNvSpPr/>
          <p:nvPr/>
        </p:nvSpPr>
        <p:spPr bwMode="auto">
          <a:xfrm>
            <a:off x="287524" y="5002423"/>
            <a:ext cx="6156684" cy="1666937"/>
          </a:xfrm>
          <a:prstGeom prst="cloudCallout">
            <a:avLst>
              <a:gd name="adj1" fmla="val -12010"/>
              <a:gd name="adj2" fmla="val -81015"/>
            </a:avLst>
          </a:prstGeom>
          <a:solidFill>
            <a:schemeClr val="accent1">
              <a:lumMod val="20000"/>
              <a:lumOff val="80000"/>
            </a:schemeClr>
          </a:solidFill>
          <a:ln>
            <a:solidFill>
              <a:schemeClr val="accent1">
                <a:lumMod val="75000"/>
              </a:schemeClr>
            </a:solidFill>
          </a:ln>
          <a:extLst/>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t" anchorCtr="0" compatLnSpc="1">
            <a:prstTxWarp prst="textNoShape">
              <a:avLst/>
            </a:prstTxWarp>
          </a:bodyPr>
          <a:lstStyle/>
          <a:p>
            <a:pPr lvl="0" algn="ctr"/>
            <a:r>
              <a:rPr lang="en-US" sz="2800" dirty="0">
                <a:solidFill>
                  <a:prstClr val="black"/>
                </a:solidFill>
              </a:rPr>
              <a:t>How to get </a:t>
            </a:r>
            <a:endParaRPr lang="en-US" sz="2800" dirty="0" smtClean="0">
              <a:solidFill>
                <a:prstClr val="black"/>
              </a:solidFill>
            </a:endParaRPr>
          </a:p>
          <a:p>
            <a:pPr lvl="0" algn="ctr"/>
            <a:r>
              <a:rPr lang="en-US" sz="2800" dirty="0" smtClean="0">
                <a:solidFill>
                  <a:prstClr val="black"/>
                </a:solidFill>
              </a:rPr>
              <a:t>the 2</a:t>
            </a:r>
            <a:r>
              <a:rPr lang="en-US" sz="2800" baseline="30000" dirty="0" smtClean="0">
                <a:solidFill>
                  <a:prstClr val="black"/>
                </a:solidFill>
              </a:rPr>
              <a:t>nd</a:t>
            </a:r>
            <a:r>
              <a:rPr lang="en-US" sz="2800" dirty="0" smtClean="0">
                <a:solidFill>
                  <a:prstClr val="black"/>
                </a:solidFill>
              </a:rPr>
              <a:t> list </a:t>
            </a:r>
            <a:r>
              <a:rPr lang="en-US" sz="2800" dirty="0">
                <a:solidFill>
                  <a:prstClr val="black"/>
                </a:solidFill>
              </a:rPr>
              <a:t>of drivers?</a:t>
            </a:r>
            <a:endParaRPr lang="ru-RU" sz="2800" dirty="0">
              <a:solidFill>
                <a:prstClr val="black"/>
              </a:solidFill>
            </a:endParaRPr>
          </a:p>
        </p:txBody>
      </p:sp>
      <p:sp>
        <p:nvSpPr>
          <p:cNvPr id="8" name="Rectangle 7"/>
          <p:cNvSpPr/>
          <p:nvPr/>
        </p:nvSpPr>
        <p:spPr>
          <a:xfrm>
            <a:off x="288032" y="1188041"/>
            <a:ext cx="8820472" cy="523220"/>
          </a:xfrm>
          <a:prstGeom prst="rect">
            <a:avLst/>
          </a:prstGeom>
        </p:spPr>
        <p:txBody>
          <a:bodyPr wrap="square">
            <a:spAutoFit/>
          </a:bodyPr>
          <a:lstStyle/>
          <a:p>
            <a:pPr marL="342900" lvl="0" indent="-342900">
              <a:spcBef>
                <a:spcPct val="20000"/>
              </a:spcBef>
              <a:buFont typeface="Arial" pitchFamily="34" charset="0"/>
              <a:buChar char="•"/>
            </a:pPr>
            <a:r>
              <a:rPr lang="en-US" sz="2800" dirty="0" smtClean="0">
                <a:solidFill>
                  <a:prstClr val="black"/>
                </a:solidFill>
              </a:rPr>
              <a:t>Match the contents of two </a:t>
            </a:r>
            <a:r>
              <a:rPr lang="en-US" sz="2800" dirty="0">
                <a:solidFill>
                  <a:prstClr val="black"/>
                </a:solidFill>
              </a:rPr>
              <a:t>lists of </a:t>
            </a:r>
            <a:r>
              <a:rPr lang="en-US" sz="2800" dirty="0" smtClean="0">
                <a:solidFill>
                  <a:prstClr val="black"/>
                </a:solidFill>
              </a:rPr>
              <a:t>drivers:</a:t>
            </a:r>
            <a:endParaRPr lang="en-US" sz="2800" dirty="0">
              <a:solidFill>
                <a:prstClr val="black"/>
              </a:solidFill>
            </a:endParaRPr>
          </a:p>
        </p:txBody>
      </p:sp>
      <p:sp>
        <p:nvSpPr>
          <p:cNvPr id="9" name="TextBox 8"/>
          <p:cNvSpPr txBox="1"/>
          <p:nvPr/>
        </p:nvSpPr>
        <p:spPr>
          <a:xfrm>
            <a:off x="5004048" y="2852936"/>
            <a:ext cx="504056"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b="1" dirty="0" smtClean="0"/>
              <a:t>A</a:t>
            </a:r>
            <a:endParaRPr lang="en-US" b="1" dirty="0"/>
          </a:p>
        </p:txBody>
      </p:sp>
      <p:sp>
        <p:nvSpPr>
          <p:cNvPr id="10" name="TextBox 9"/>
          <p:cNvSpPr txBox="1"/>
          <p:nvPr/>
        </p:nvSpPr>
        <p:spPr>
          <a:xfrm>
            <a:off x="5724128" y="2852936"/>
            <a:ext cx="504056"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b="1" dirty="0"/>
              <a:t>B</a:t>
            </a:r>
            <a:endParaRPr lang="en-US" b="1" dirty="0"/>
          </a:p>
        </p:txBody>
      </p:sp>
      <p:sp>
        <p:nvSpPr>
          <p:cNvPr id="11" name="TextBox 10"/>
          <p:cNvSpPr txBox="1"/>
          <p:nvPr/>
        </p:nvSpPr>
        <p:spPr>
          <a:xfrm>
            <a:off x="6444208" y="2856106"/>
            <a:ext cx="504056"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b="1" dirty="0" smtClean="0"/>
              <a:t>C</a:t>
            </a:r>
            <a:endParaRPr lang="en-US" b="1" dirty="0"/>
          </a:p>
        </p:txBody>
      </p:sp>
      <p:sp>
        <p:nvSpPr>
          <p:cNvPr id="12" name="TextBox 11"/>
          <p:cNvSpPr txBox="1"/>
          <p:nvPr/>
        </p:nvSpPr>
        <p:spPr>
          <a:xfrm>
            <a:off x="5508104" y="3039343"/>
            <a:ext cx="138492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        ,</a:t>
            </a:r>
            <a:endParaRPr lang="en-US" sz="2400" b="1" dirty="0">
              <a:latin typeface="Times New Roman" pitchFamily="18" charset="0"/>
              <a:cs typeface="Times New Roman" pitchFamily="18" charset="0"/>
            </a:endParaRPr>
          </a:p>
        </p:txBody>
      </p:sp>
      <p:sp>
        <p:nvSpPr>
          <p:cNvPr id="14" name="TextBox 13"/>
          <p:cNvSpPr txBox="1"/>
          <p:nvPr/>
        </p:nvSpPr>
        <p:spPr>
          <a:xfrm>
            <a:off x="4644008" y="3789040"/>
            <a:ext cx="432048"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b="1" dirty="0" smtClean="0"/>
              <a:t>1</a:t>
            </a:r>
            <a:endParaRPr lang="en-US" b="1" dirty="0"/>
          </a:p>
        </p:txBody>
      </p:sp>
      <p:sp>
        <p:nvSpPr>
          <p:cNvPr id="21" name="TextBox 20"/>
          <p:cNvSpPr txBox="1"/>
          <p:nvPr/>
        </p:nvSpPr>
        <p:spPr>
          <a:xfrm>
            <a:off x="5059288" y="3975447"/>
            <a:ext cx="1888976"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        ,         ,</a:t>
            </a:r>
            <a:endParaRPr lang="en-US" sz="2400" b="1" dirty="0">
              <a:latin typeface="Times New Roman" pitchFamily="18" charset="0"/>
              <a:cs typeface="Times New Roman" pitchFamily="18" charset="0"/>
            </a:endParaRPr>
          </a:p>
        </p:txBody>
      </p:sp>
      <p:sp>
        <p:nvSpPr>
          <p:cNvPr id="22" name="TextBox 21"/>
          <p:cNvSpPr txBox="1"/>
          <p:nvPr/>
        </p:nvSpPr>
        <p:spPr>
          <a:xfrm>
            <a:off x="5364088" y="3789040"/>
            <a:ext cx="432048"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b="1" dirty="0" smtClean="0"/>
              <a:t>2</a:t>
            </a:r>
            <a:endParaRPr lang="en-US" b="1" dirty="0"/>
          </a:p>
        </p:txBody>
      </p:sp>
      <p:sp>
        <p:nvSpPr>
          <p:cNvPr id="23" name="TextBox 22"/>
          <p:cNvSpPr txBox="1"/>
          <p:nvPr/>
        </p:nvSpPr>
        <p:spPr>
          <a:xfrm>
            <a:off x="6084168" y="3789288"/>
            <a:ext cx="432048"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b="1" dirty="0" smtClean="0"/>
              <a:t>3</a:t>
            </a:r>
            <a:endParaRPr lang="en-US" b="1" dirty="0"/>
          </a:p>
        </p:txBody>
      </p:sp>
      <p:sp>
        <p:nvSpPr>
          <p:cNvPr id="24" name="TextBox 23"/>
          <p:cNvSpPr txBox="1"/>
          <p:nvPr/>
        </p:nvSpPr>
        <p:spPr>
          <a:xfrm>
            <a:off x="6876256" y="3789288"/>
            <a:ext cx="432048"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b="1" dirty="0" smtClean="0"/>
              <a:t>4</a:t>
            </a:r>
            <a:endParaRPr lang="en-US" b="1" dirty="0"/>
          </a:p>
        </p:txBody>
      </p:sp>
      <p:sp>
        <p:nvSpPr>
          <p:cNvPr id="25" name="32-Point Star 24"/>
          <p:cNvSpPr/>
          <p:nvPr/>
        </p:nvSpPr>
        <p:spPr>
          <a:xfrm>
            <a:off x="6660232" y="3645024"/>
            <a:ext cx="914400" cy="842392"/>
          </a:xfrm>
          <a:prstGeom prst="star32">
            <a:avLst>
              <a:gd name="adj" fmla="val 39584"/>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TextBox 30"/>
          <p:cNvSpPr txBox="1"/>
          <p:nvPr/>
        </p:nvSpPr>
        <p:spPr>
          <a:xfrm>
            <a:off x="6750327" y="5210616"/>
            <a:ext cx="2070145" cy="1384995"/>
          </a:xfrm>
          <a:prstGeom prst="rect">
            <a:avLst/>
          </a:prstGeom>
          <a:solidFill>
            <a:srgbClr val="FFFF00"/>
          </a:solidFill>
          <a:ln w="28575">
            <a:solidFill>
              <a:schemeClr val="tx1"/>
            </a:solidFill>
          </a:ln>
        </p:spPr>
        <p:txBody>
          <a:bodyPr wrap="square" rtlCol="0">
            <a:spAutoFit/>
          </a:bodyPr>
          <a:lstStyle/>
          <a:p>
            <a:pPr algn="ctr"/>
            <a:r>
              <a:rPr lang="en-US" sz="2800" dirty="0" smtClean="0"/>
              <a:t>Warn about a suspicious driver</a:t>
            </a:r>
            <a:endParaRPr lang="en-US" sz="2800" dirty="0"/>
          </a:p>
        </p:txBody>
      </p:sp>
      <p:sp>
        <p:nvSpPr>
          <p:cNvPr id="30" name="Right Arrow 29"/>
          <p:cNvSpPr/>
          <p:nvPr/>
        </p:nvSpPr>
        <p:spPr>
          <a:xfrm rot="4127017">
            <a:off x="6997021" y="4633723"/>
            <a:ext cx="840251" cy="360040"/>
          </a:xfrm>
          <a:prstGeom prst="rightArrow">
            <a:avLst>
              <a:gd name="adj1" fmla="val 40664"/>
              <a:gd name="adj2" fmla="val 78588"/>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335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902928875"/>
              </p:ext>
            </p:extLst>
          </p:nvPr>
        </p:nvGraphicFramePr>
        <p:xfrm>
          <a:off x="467544" y="1352962"/>
          <a:ext cx="8280920" cy="5316398"/>
        </p:xfrm>
        <a:graphic>
          <a:graphicData uri="http://schemas.openxmlformats.org/drawingml/2006/table">
            <a:tbl>
              <a:tblPr firstRow="1" bandRow="1">
                <a:tableStyleId>{5940675A-B579-460E-94D1-54222C63F5DA}</a:tableStyleId>
              </a:tblPr>
              <a:tblGrid>
                <a:gridCol w="3240360">
                  <a:extLst>
                    <a:ext uri="{9D8B030D-6E8A-4147-A177-3AD203B41FA5}">
                      <a16:colId xmlns:a16="http://schemas.microsoft.com/office/drawing/2014/main" val="20000"/>
                    </a:ext>
                  </a:extLst>
                </a:gridCol>
                <a:gridCol w="5040560">
                  <a:extLst>
                    <a:ext uri="{9D8B030D-6E8A-4147-A177-3AD203B41FA5}">
                      <a16:colId xmlns:a16="http://schemas.microsoft.com/office/drawing/2014/main" val="20001"/>
                    </a:ext>
                  </a:extLst>
                </a:gridCol>
              </a:tblGrid>
              <a:tr h="541992">
                <a:tc>
                  <a:txBody>
                    <a:bodyPr/>
                    <a:lstStyle/>
                    <a:p>
                      <a:pPr algn="ctr"/>
                      <a:r>
                        <a:rPr lang="en-US" sz="2800" b="1" dirty="0" smtClean="0"/>
                        <a:t>Original memory</a:t>
                      </a:r>
                      <a:endParaRPr lang="en-US" sz="2800" b="1" dirty="0"/>
                    </a:p>
                  </a:txBody>
                  <a:tcPr anchor="ctr"/>
                </a:tc>
                <a:tc>
                  <a:txBody>
                    <a:bodyPr/>
                    <a:lstStyle/>
                    <a:p>
                      <a:pPr algn="ctr"/>
                      <a:r>
                        <a:rPr lang="en-US" sz="2800" b="1" dirty="0" smtClean="0"/>
                        <a:t>After a new ‘driver C’ is loaded</a:t>
                      </a:r>
                      <a:endParaRPr lang="en-US" sz="2800" b="1" dirty="0"/>
                    </a:p>
                  </a:txBody>
                  <a:tcPr anchor="ctr"/>
                </a:tc>
                <a:extLst>
                  <a:ext uri="{0D108BD9-81ED-4DB2-BD59-A6C34878D82A}">
                    <a16:rowId xmlns:a16="http://schemas.microsoft.com/office/drawing/2014/main" val="10000"/>
                  </a:ext>
                </a:extLst>
              </a:tr>
              <a:tr h="261416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2160240">
                <a:tc gridSpan="2">
                  <a:txBody>
                    <a:bodyPr/>
                    <a:lstStyle/>
                    <a:p>
                      <a:endParaRPr lang="en-US" sz="2800" dirty="0"/>
                    </a:p>
                  </a:txBody>
                  <a:tcPr/>
                </a:tc>
                <a:tc hMerge="1">
                  <a:txBody>
                    <a:bodyPr/>
                    <a:lstStyle/>
                    <a:p>
                      <a:endParaRPr lang="en-US" dirty="0"/>
                    </a:p>
                  </a:txBody>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0" y="44624"/>
            <a:ext cx="9144000" cy="1143000"/>
          </a:xfrm>
        </p:spPr>
        <p:txBody>
          <a:bodyPr>
            <a:noAutofit/>
          </a:bodyPr>
          <a:lstStyle/>
          <a:p>
            <a:r>
              <a:rPr lang="en-US" sz="3200" b="1" dirty="0" smtClean="0"/>
              <a:t>Using updates in the memory content as a source for drivers detection</a:t>
            </a:r>
            <a:endParaRPr lang="en-US" sz="3200" b="1" dirty="0"/>
          </a:p>
        </p:txBody>
      </p:sp>
      <p:sp>
        <p:nvSpPr>
          <p:cNvPr id="4" name="Rectangle 3"/>
          <p:cNvSpPr/>
          <p:nvPr/>
        </p:nvSpPr>
        <p:spPr>
          <a:xfrm>
            <a:off x="1115616" y="2066456"/>
            <a:ext cx="542949" cy="294284"/>
          </a:xfrm>
          <a:prstGeom prst="rect">
            <a:avLst/>
          </a:prstGeom>
          <a:solidFill>
            <a:schemeClr val="accent6">
              <a:lumMod val="20000"/>
              <a:lumOff val="8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2450653" y="2060848"/>
            <a:ext cx="542949" cy="294284"/>
          </a:xfrm>
          <a:prstGeom prst="rect">
            <a:avLst/>
          </a:prstGeom>
          <a:solidFill>
            <a:schemeClr val="accent3">
              <a:lumMod val="20000"/>
              <a:lumOff val="80000"/>
            </a:schemeClr>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 name="Straight Connector 6"/>
          <p:cNvCxnSpPr>
            <a:stCxn id="4" idx="3"/>
            <a:endCxn id="5" idx="1"/>
          </p:cNvCxnSpPr>
          <p:nvPr/>
        </p:nvCxnSpPr>
        <p:spPr>
          <a:xfrm flipV="1">
            <a:off x="1658565" y="2207990"/>
            <a:ext cx="792088" cy="5608"/>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11560" y="3140968"/>
            <a:ext cx="1403823" cy="1133527"/>
          </a:xfrm>
          <a:prstGeom prst="rect">
            <a:avLst/>
          </a:prstGeom>
          <a:solidFill>
            <a:schemeClr val="accent6">
              <a:lumMod val="20000"/>
              <a:lumOff val="80000"/>
            </a:schemeClr>
          </a:solidFill>
          <a:ln>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Driver A</a:t>
            </a:r>
            <a:endParaRPr lang="en-US" sz="2800" dirty="0"/>
          </a:p>
        </p:txBody>
      </p:sp>
      <p:sp>
        <p:nvSpPr>
          <p:cNvPr id="34" name="Rectangle 33"/>
          <p:cNvSpPr/>
          <p:nvPr/>
        </p:nvSpPr>
        <p:spPr>
          <a:xfrm>
            <a:off x="2195736" y="3144102"/>
            <a:ext cx="1403823" cy="1121312"/>
          </a:xfrm>
          <a:prstGeom prst="rect">
            <a:avLst/>
          </a:prstGeom>
          <a:solidFill>
            <a:schemeClr val="accent3">
              <a:lumMod val="20000"/>
              <a:lumOff val="80000"/>
            </a:schemeClr>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Driver B</a:t>
            </a:r>
            <a:endParaRPr lang="en-US" sz="2800" dirty="0"/>
          </a:p>
        </p:txBody>
      </p:sp>
      <p:sp>
        <p:nvSpPr>
          <p:cNvPr id="55" name="Hexagon 54"/>
          <p:cNvSpPr/>
          <p:nvPr/>
        </p:nvSpPr>
        <p:spPr>
          <a:xfrm>
            <a:off x="1136133" y="2492896"/>
            <a:ext cx="510637" cy="423438"/>
          </a:xfrm>
          <a:prstGeom prst="hexagon">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a:off x="2461952" y="2492896"/>
            <a:ext cx="510637" cy="423438"/>
          </a:xfrm>
          <a:prstGeom prst="hexagon">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stCxn id="55" idx="0"/>
            <a:endCxn id="56" idx="3"/>
          </p:cNvCxnSpPr>
          <p:nvPr/>
        </p:nvCxnSpPr>
        <p:spPr>
          <a:xfrm>
            <a:off x="1646770" y="2704615"/>
            <a:ext cx="815182" cy="0"/>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749131" y="2066456"/>
            <a:ext cx="542949" cy="294284"/>
          </a:xfrm>
          <a:prstGeom prst="rect">
            <a:avLst/>
          </a:prstGeom>
          <a:solidFill>
            <a:schemeClr val="accent6">
              <a:lumMod val="20000"/>
              <a:lumOff val="8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3" name="Rectangle 72"/>
          <p:cNvSpPr/>
          <p:nvPr/>
        </p:nvSpPr>
        <p:spPr>
          <a:xfrm>
            <a:off x="6084168" y="2060848"/>
            <a:ext cx="542949" cy="294284"/>
          </a:xfrm>
          <a:prstGeom prst="rect">
            <a:avLst/>
          </a:prstGeom>
          <a:solidFill>
            <a:schemeClr val="accent3">
              <a:lumMod val="20000"/>
              <a:lumOff val="80000"/>
            </a:schemeClr>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4" name="Straight Connector 73"/>
          <p:cNvCxnSpPr>
            <a:stCxn id="72" idx="3"/>
            <a:endCxn id="73" idx="1"/>
          </p:cNvCxnSpPr>
          <p:nvPr/>
        </p:nvCxnSpPr>
        <p:spPr>
          <a:xfrm flipV="1">
            <a:off x="5292080" y="2207990"/>
            <a:ext cx="792088" cy="5608"/>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7" name="Hexagon 76"/>
          <p:cNvSpPr/>
          <p:nvPr/>
        </p:nvSpPr>
        <p:spPr>
          <a:xfrm>
            <a:off x="4769648" y="2492896"/>
            <a:ext cx="510637" cy="423438"/>
          </a:xfrm>
          <a:prstGeom prst="hexagon">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Hexagon 77"/>
          <p:cNvSpPr/>
          <p:nvPr/>
        </p:nvSpPr>
        <p:spPr>
          <a:xfrm>
            <a:off x="6095467" y="2492896"/>
            <a:ext cx="510637" cy="423438"/>
          </a:xfrm>
          <a:prstGeom prst="hexagon">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a:stCxn id="77" idx="0"/>
            <a:endCxn id="78" idx="3"/>
          </p:cNvCxnSpPr>
          <p:nvPr/>
        </p:nvCxnSpPr>
        <p:spPr>
          <a:xfrm>
            <a:off x="5280285" y="2704615"/>
            <a:ext cx="815182" cy="0"/>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341419" y="2063652"/>
            <a:ext cx="542949" cy="294284"/>
          </a:xfrm>
          <a:prstGeom prst="rect">
            <a:avLst/>
          </a:prstGeom>
          <a:solidFill>
            <a:schemeClr val="accent2">
              <a:lumMod val="20000"/>
              <a:lumOff val="80000"/>
            </a:schemeClr>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1" name="Hexagon 80"/>
          <p:cNvSpPr/>
          <p:nvPr/>
        </p:nvSpPr>
        <p:spPr>
          <a:xfrm>
            <a:off x="7359798" y="2492896"/>
            <a:ext cx="510637" cy="423438"/>
          </a:xfrm>
          <a:prstGeom prst="hexagon">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a:stCxn id="73" idx="3"/>
            <a:endCxn id="80" idx="1"/>
          </p:cNvCxnSpPr>
          <p:nvPr/>
        </p:nvCxnSpPr>
        <p:spPr>
          <a:xfrm>
            <a:off x="6627117" y="2207990"/>
            <a:ext cx="714302" cy="2804"/>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78" idx="0"/>
            <a:endCxn id="81" idx="3"/>
          </p:cNvCxnSpPr>
          <p:nvPr/>
        </p:nvCxnSpPr>
        <p:spPr>
          <a:xfrm>
            <a:off x="6606104" y="2704615"/>
            <a:ext cx="753694" cy="0"/>
          </a:xfrm>
          <a:prstGeom prst="line">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164288" y="3153886"/>
            <a:ext cx="1373947" cy="1111528"/>
          </a:xfrm>
          <a:prstGeom prst="rect">
            <a:avLst/>
          </a:prstGeom>
          <a:solidFill>
            <a:schemeClr val="accent2">
              <a:lumMod val="20000"/>
              <a:lumOff val="80000"/>
            </a:schemeClr>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Driver C</a:t>
            </a:r>
            <a:endParaRPr lang="en-US" sz="2800" dirty="0"/>
          </a:p>
        </p:txBody>
      </p:sp>
      <p:sp>
        <p:nvSpPr>
          <p:cNvPr id="30" name="Rectangle 29"/>
          <p:cNvSpPr/>
          <p:nvPr/>
        </p:nvSpPr>
        <p:spPr>
          <a:xfrm>
            <a:off x="3888257" y="3159569"/>
            <a:ext cx="1403823" cy="1133527"/>
          </a:xfrm>
          <a:prstGeom prst="rect">
            <a:avLst/>
          </a:prstGeom>
          <a:solidFill>
            <a:schemeClr val="accent6">
              <a:lumMod val="20000"/>
              <a:lumOff val="80000"/>
            </a:schemeClr>
          </a:solidFill>
          <a:ln>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Driver A</a:t>
            </a:r>
            <a:endParaRPr lang="en-US" sz="2800" dirty="0"/>
          </a:p>
        </p:txBody>
      </p:sp>
      <p:sp>
        <p:nvSpPr>
          <p:cNvPr id="31" name="Rectangle 30"/>
          <p:cNvSpPr/>
          <p:nvPr/>
        </p:nvSpPr>
        <p:spPr>
          <a:xfrm>
            <a:off x="5508104" y="3150394"/>
            <a:ext cx="1403823" cy="1121312"/>
          </a:xfrm>
          <a:prstGeom prst="rect">
            <a:avLst/>
          </a:prstGeom>
          <a:solidFill>
            <a:schemeClr val="accent3">
              <a:lumMod val="20000"/>
              <a:lumOff val="80000"/>
            </a:schemeClr>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Driver B</a:t>
            </a:r>
            <a:endParaRPr lang="en-US" sz="2800" dirty="0"/>
          </a:p>
        </p:txBody>
      </p:sp>
      <p:sp>
        <p:nvSpPr>
          <p:cNvPr id="9" name="Rectangle 8"/>
          <p:cNvSpPr/>
          <p:nvPr/>
        </p:nvSpPr>
        <p:spPr>
          <a:xfrm>
            <a:off x="5076056" y="4653136"/>
            <a:ext cx="2453236" cy="1908215"/>
          </a:xfrm>
          <a:prstGeom prst="rect">
            <a:avLst/>
          </a:prstGeom>
        </p:spPr>
        <p:txBody>
          <a:bodyPr wrap="none">
            <a:spAutoFit/>
          </a:bodyPr>
          <a:lstStyle/>
          <a:p>
            <a:r>
              <a:rPr lang="en-US" sz="2800" dirty="0" smtClean="0">
                <a:solidFill>
                  <a:prstClr val="black"/>
                </a:solidFill>
              </a:rPr>
              <a:t>Ways to detect:</a:t>
            </a:r>
            <a:endParaRPr lang="en-US" dirty="0" smtClean="0"/>
          </a:p>
          <a:p>
            <a:pPr marL="457200" indent="-457200">
              <a:lnSpc>
                <a:spcPts val="3550"/>
              </a:lnSpc>
              <a:buFont typeface="Courier New" pitchFamily="49" charset="0"/>
              <a:buChar char="o"/>
            </a:pPr>
            <a:r>
              <a:rPr lang="en-US" sz="2800" dirty="0" smtClean="0">
                <a:solidFill>
                  <a:prstClr val="black"/>
                </a:solidFill>
              </a:rPr>
              <a:t>links</a:t>
            </a:r>
          </a:p>
          <a:p>
            <a:pPr marL="457200" indent="-457200">
              <a:lnSpc>
                <a:spcPts val="3550"/>
              </a:lnSpc>
              <a:buFont typeface="Courier New" pitchFamily="49" charset="0"/>
              <a:buChar char="o"/>
            </a:pPr>
            <a:r>
              <a:rPr lang="en-US" sz="2800" dirty="0" smtClean="0">
                <a:solidFill>
                  <a:prstClr val="black"/>
                </a:solidFill>
              </a:rPr>
              <a:t>signatures</a:t>
            </a:r>
          </a:p>
          <a:p>
            <a:pPr marL="457200" indent="-457200">
              <a:lnSpc>
                <a:spcPts val="3550"/>
              </a:lnSpc>
              <a:buFont typeface="Courier New" pitchFamily="49" charset="0"/>
              <a:buChar char="o"/>
            </a:pPr>
            <a:r>
              <a:rPr lang="en-US" sz="2800" dirty="0" smtClean="0">
                <a:solidFill>
                  <a:prstClr val="black"/>
                </a:solidFill>
              </a:rPr>
              <a:t>statistics</a:t>
            </a:r>
          </a:p>
        </p:txBody>
      </p:sp>
      <p:cxnSp>
        <p:nvCxnSpPr>
          <p:cNvPr id="11" name="Straight Arrow Connector 10"/>
          <p:cNvCxnSpPr/>
          <p:nvPr/>
        </p:nvCxnSpPr>
        <p:spPr>
          <a:xfrm>
            <a:off x="3851920" y="5345633"/>
            <a:ext cx="1173046" cy="0"/>
          </a:xfrm>
          <a:prstGeom prst="straightConnector1">
            <a:avLst/>
          </a:prstGeom>
          <a:ln w="28575">
            <a:solidFill>
              <a:schemeClr val="tx1"/>
            </a:solidFill>
            <a:headEnd type="none" w="med" len="med"/>
            <a:tailEnd type="stealth" w="lg" len="lg"/>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971775" y="4653136"/>
            <a:ext cx="4572000" cy="1815882"/>
          </a:xfrm>
          <a:prstGeom prst="rect">
            <a:avLst/>
          </a:prstGeom>
        </p:spPr>
        <p:txBody>
          <a:bodyPr>
            <a:spAutoFit/>
          </a:bodyPr>
          <a:lstStyle/>
          <a:p>
            <a:pPr lvl="0"/>
            <a:r>
              <a:rPr lang="en-US" sz="2800" dirty="0" smtClean="0">
                <a:solidFill>
                  <a:prstClr val="black"/>
                </a:solidFill>
              </a:rPr>
              <a:t>Two updates</a:t>
            </a:r>
            <a:r>
              <a:rPr lang="en-US" sz="2800" dirty="0">
                <a:solidFill>
                  <a:prstClr val="black"/>
                </a:solidFill>
              </a:rPr>
              <a:t>:</a:t>
            </a:r>
          </a:p>
          <a:p>
            <a:pPr marL="457200" lvl="0" indent="-457200">
              <a:buFont typeface="Arial" pitchFamily="34" charset="0"/>
              <a:buChar char="•"/>
            </a:pPr>
            <a:r>
              <a:rPr lang="en-US" sz="2800" dirty="0" smtClean="0">
                <a:solidFill>
                  <a:prstClr val="black"/>
                </a:solidFill>
              </a:rPr>
              <a:t>new structures</a:t>
            </a:r>
            <a:endParaRPr lang="en-US" sz="2800" dirty="0">
              <a:solidFill>
                <a:prstClr val="black"/>
              </a:solidFill>
            </a:endParaRPr>
          </a:p>
          <a:p>
            <a:pPr marL="457200" lvl="0" indent="-457200">
              <a:buFont typeface="Arial" pitchFamily="34" charset="0"/>
              <a:buChar char="•"/>
            </a:pPr>
            <a:endParaRPr lang="en-US" sz="2800" dirty="0" smtClean="0">
              <a:solidFill>
                <a:prstClr val="black"/>
              </a:solidFill>
            </a:endParaRPr>
          </a:p>
          <a:p>
            <a:pPr marL="457200" lvl="0" indent="-457200">
              <a:buFont typeface="Arial" pitchFamily="34" charset="0"/>
              <a:buChar char="•"/>
            </a:pPr>
            <a:r>
              <a:rPr lang="en-US" sz="2800" dirty="0" smtClean="0">
                <a:solidFill>
                  <a:prstClr val="black"/>
                </a:solidFill>
              </a:rPr>
              <a:t>new file </a:t>
            </a:r>
            <a:r>
              <a:rPr lang="en-US" sz="2800" dirty="0">
                <a:solidFill>
                  <a:prstClr val="black"/>
                </a:solidFill>
              </a:rPr>
              <a:t>driver</a:t>
            </a:r>
          </a:p>
        </p:txBody>
      </p:sp>
      <p:cxnSp>
        <p:nvCxnSpPr>
          <p:cNvPr id="39" name="Straight Arrow Connector 38"/>
          <p:cNvCxnSpPr/>
          <p:nvPr/>
        </p:nvCxnSpPr>
        <p:spPr>
          <a:xfrm>
            <a:off x="3851920" y="5345633"/>
            <a:ext cx="1224136" cy="395464"/>
          </a:xfrm>
          <a:prstGeom prst="straightConnector1">
            <a:avLst/>
          </a:prstGeom>
          <a:ln w="28575">
            <a:solidFill>
              <a:schemeClr val="tx1"/>
            </a:solidFill>
            <a:headEnd type="none" w="med" len="med"/>
            <a:tailEnd type="stealth" w="lg" len="lg"/>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flipV="1">
            <a:off x="3707904" y="6237313"/>
            <a:ext cx="1368152" cy="1"/>
          </a:xfrm>
          <a:prstGeom prst="straightConnector1">
            <a:avLst/>
          </a:prstGeom>
          <a:ln w="28575">
            <a:solidFill>
              <a:schemeClr val="tx1"/>
            </a:solidFill>
            <a:headEnd type="none" w="med" len="med"/>
            <a:tailEnd type="stealth" w="lg" len="lg"/>
          </a:ln>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flipV="1">
            <a:off x="3707904" y="5805264"/>
            <a:ext cx="1368152" cy="432049"/>
          </a:xfrm>
          <a:prstGeom prst="straightConnector1">
            <a:avLst/>
          </a:prstGeom>
          <a:ln w="28575">
            <a:solidFill>
              <a:schemeClr val="tx1"/>
            </a:solidFill>
            <a:headEnd type="none" w="med" len="med"/>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1697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5121"/>
            <a:ext cx="8229600" cy="883599"/>
          </a:xfrm>
        </p:spPr>
        <p:txBody>
          <a:bodyPr>
            <a:normAutofit/>
          </a:bodyPr>
          <a:lstStyle/>
          <a:p>
            <a:r>
              <a:rPr lang="en-US" sz="3200" b="1" dirty="0" smtClean="0"/>
              <a:t>Classification of drivers detection</a:t>
            </a:r>
            <a:endParaRPr lang="en-US" sz="3200" b="1" dirty="0"/>
          </a:p>
        </p:txBody>
      </p:sp>
      <p:sp>
        <p:nvSpPr>
          <p:cNvPr id="3" name="Rectangle 2"/>
          <p:cNvSpPr/>
          <p:nvPr/>
        </p:nvSpPr>
        <p:spPr>
          <a:xfrm>
            <a:off x="1674416" y="1052736"/>
            <a:ext cx="5688632"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The ways to detect drivers</a:t>
            </a:r>
            <a:endParaRPr lang="en-US" sz="2800" dirty="0"/>
          </a:p>
        </p:txBody>
      </p:sp>
      <p:sp>
        <p:nvSpPr>
          <p:cNvPr id="5" name="Rectangle 4"/>
          <p:cNvSpPr/>
          <p:nvPr/>
        </p:nvSpPr>
        <p:spPr>
          <a:xfrm>
            <a:off x="467544" y="2564904"/>
            <a:ext cx="3528392"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Using drivers structures</a:t>
            </a:r>
            <a:endParaRPr lang="en-US" sz="2800" dirty="0"/>
          </a:p>
        </p:txBody>
      </p:sp>
      <p:sp>
        <p:nvSpPr>
          <p:cNvPr id="6" name="Rectangle 5"/>
          <p:cNvSpPr/>
          <p:nvPr/>
        </p:nvSpPr>
        <p:spPr>
          <a:xfrm>
            <a:off x="5436096" y="2564904"/>
            <a:ext cx="3384376"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Using the content of the drivers files</a:t>
            </a:r>
            <a:endParaRPr lang="en-US" sz="2800" dirty="0"/>
          </a:p>
        </p:txBody>
      </p:sp>
      <p:cxnSp>
        <p:nvCxnSpPr>
          <p:cNvPr id="48" name="Straight Connector 47"/>
          <p:cNvCxnSpPr/>
          <p:nvPr/>
        </p:nvCxnSpPr>
        <p:spPr>
          <a:xfrm flipH="1">
            <a:off x="2231740" y="2276872"/>
            <a:ext cx="489654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Connector 48"/>
          <p:cNvCxnSpPr>
            <a:stCxn id="5" idx="0"/>
          </p:cNvCxnSpPr>
          <p:nvPr/>
        </p:nvCxnSpPr>
        <p:spPr>
          <a:xfrm flipV="1">
            <a:off x="2231740" y="2276872"/>
            <a:ext cx="0" cy="288032"/>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50" name="Straight Connector 49"/>
          <p:cNvCxnSpPr>
            <a:stCxn id="6" idx="0"/>
          </p:cNvCxnSpPr>
          <p:nvPr/>
        </p:nvCxnSpPr>
        <p:spPr>
          <a:xfrm flipV="1">
            <a:off x="7128284" y="2276872"/>
            <a:ext cx="0" cy="288032"/>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cxnSp>
        <p:nvCxnSpPr>
          <p:cNvPr id="65" name="Straight Connector 64"/>
          <p:cNvCxnSpPr>
            <a:endCxn id="3" idx="2"/>
          </p:cNvCxnSpPr>
          <p:nvPr/>
        </p:nvCxnSpPr>
        <p:spPr>
          <a:xfrm flipV="1">
            <a:off x="4518732" y="1988840"/>
            <a:ext cx="0" cy="288032"/>
          </a:xfrm>
          <a:prstGeom prst="line">
            <a:avLst/>
          </a:prstGeom>
          <a:ln w="19050">
            <a:headEnd type="oval"/>
            <a:tailEnd type="non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6367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_with_Anson_font">
      <a:majorFont>
        <a:latin typeface="Anson"/>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9403</TotalTime>
  <Words>4858</Words>
  <Application>Microsoft Office PowerPoint</Application>
  <PresentationFormat>On-screen Show (4:3)</PresentationFormat>
  <Paragraphs>474</Paragraphs>
  <Slides>41</Slides>
  <Notes>39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Aharoni</vt:lpstr>
      <vt:lpstr>Wingdings</vt:lpstr>
      <vt:lpstr>verdana</vt:lpstr>
      <vt:lpstr>Anson</vt:lpstr>
      <vt:lpstr>Cambria Math</vt:lpstr>
      <vt:lpstr>Arial</vt:lpstr>
      <vt:lpstr>Sveningsson</vt:lpstr>
      <vt:lpstr>Courier New</vt:lpstr>
      <vt:lpstr>Times New Roman</vt:lpstr>
      <vt:lpstr>Courier</vt:lpstr>
      <vt:lpstr>Consolas</vt:lpstr>
      <vt:lpstr>Calibri</vt:lpstr>
      <vt:lpstr>Office Theme</vt:lpstr>
      <vt:lpstr>Acceleration of Statistical Detection of  Zero-Day Malware in the Memory Dump Using CUDA-Enabled GPU Hardware</vt:lpstr>
      <vt:lpstr>Agenda</vt:lpstr>
      <vt:lpstr>5-year cyber espionage attack</vt:lpstr>
      <vt:lpstr>Modern malware in modern world</vt:lpstr>
      <vt:lpstr>BlackEnergy used fake digital certificates  (on the right hand side) and also notice how the expiration date of the certificate is set to 2040</vt:lpstr>
      <vt:lpstr>Inside modern malware &amp; its detection</vt:lpstr>
      <vt:lpstr>Cross-view drivers detection</vt:lpstr>
      <vt:lpstr>Using updates in the memory content as a source for drivers detection</vt:lpstr>
      <vt:lpstr>Classification of drivers detection</vt:lpstr>
      <vt:lpstr>Classification of drivers detection</vt:lpstr>
      <vt:lpstr>Classification of drivers detection</vt:lpstr>
      <vt:lpstr>Detect drivers using drivers lists</vt:lpstr>
      <vt:lpstr>Apply byte-to-byte scanning using structures signatures to detect drivers </vt:lpstr>
      <vt:lpstr>What do we still have in the memory?</vt:lpstr>
      <vt:lpstr>Apply byte-to-byte scanning using features of PE-file to detect drivers</vt:lpstr>
      <vt:lpstr>What do we still have in the memory?</vt:lpstr>
      <vt:lpstr>Using binary Entropy to separate data types</vt:lpstr>
      <vt:lpstr>Using sliding-window approach to locate executable code </vt:lpstr>
      <vt:lpstr>Colored diagram of memory dump via binvis</vt:lpstr>
      <vt:lpstr>2x zooming</vt:lpstr>
      <vt:lpstr>PE header of the driver file</vt:lpstr>
      <vt:lpstr>Move down</vt:lpstr>
      <vt:lpstr>Import table includes functions names</vt:lpstr>
      <vt:lpstr>An idea to overcome entropy analysis &amp;  its vulnerability</vt:lpstr>
      <vt:lpstr>All detection methods are vulnerable</vt:lpstr>
      <vt:lpstr>Highest Stealth Malware (HighStem)  imitates the most difficult case for detection</vt:lpstr>
      <vt:lpstr>How to reveal all parts of diluted executable?</vt:lpstr>
      <vt:lpstr>Apply digital photogrammetry to locate a code</vt:lpstr>
      <vt:lpstr>Analyze the disassembly code</vt:lpstr>
      <vt:lpstr>Zipf-Mandelbrot law From linguistics to disassembly listings</vt:lpstr>
      <vt:lpstr>Graphics card - a powerful computing unit in a PC</vt:lpstr>
      <vt:lpstr>Porting issues of  common sliding-window algorithm to GPU</vt:lpstr>
      <vt:lpstr>Hybrid GPU &amp; CPU architecture for  common sliding-window algorithm processing</vt:lpstr>
      <vt:lpstr>Speeding up memory forensics by  CUDA-enabled GPU hardware </vt:lpstr>
      <vt:lpstr>Conclusions</vt:lpstr>
      <vt:lpstr>#1: MemoryMon monitors memory changes to track programs activities in real time</vt:lpstr>
      <vt:lpstr>#1: MemoryMon monitors memory changes to track programs activities in real time</vt:lpstr>
      <vt:lpstr>#2: Apply virtual reality headset  for digital forensics investigations</vt:lpstr>
      <vt:lpstr>Thank you!</vt:lpstr>
      <vt:lpstr>Темы УИРов и дипломов</vt:lpstr>
      <vt:lpstr>Чем ещё заниматься?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Korkin Igor</dc:creator>
  <cp:lastModifiedBy>Korkin Igor</cp:lastModifiedBy>
  <cp:revision>725</cp:revision>
  <dcterms:created xsi:type="dcterms:W3CDTF">2016-03-09T11:10:19Z</dcterms:created>
  <dcterms:modified xsi:type="dcterms:W3CDTF">2017-04-12T14:11:07Z</dcterms:modified>
</cp:coreProperties>
</file>